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3" r:id="rId3"/>
    <p:sldId id="291" r:id="rId4"/>
    <p:sldId id="392" r:id="rId5"/>
    <p:sldId id="367" r:id="rId6"/>
    <p:sldId id="374" r:id="rId7"/>
    <p:sldId id="395" r:id="rId8"/>
    <p:sldId id="394" r:id="rId9"/>
    <p:sldId id="293" r:id="rId10"/>
    <p:sldId id="294" r:id="rId11"/>
    <p:sldId id="295" r:id="rId12"/>
    <p:sldId id="296" r:id="rId13"/>
    <p:sldId id="375" r:id="rId14"/>
    <p:sldId id="366" r:id="rId15"/>
    <p:sldId id="312" r:id="rId16"/>
    <p:sldId id="313" r:id="rId17"/>
    <p:sldId id="376" r:id="rId18"/>
    <p:sldId id="302" r:id="rId19"/>
    <p:sldId id="396" r:id="rId20"/>
    <p:sldId id="303" r:id="rId21"/>
    <p:sldId id="377" r:id="rId22"/>
    <p:sldId id="378" r:id="rId23"/>
    <p:sldId id="379" r:id="rId24"/>
    <p:sldId id="304" r:id="rId25"/>
    <p:sldId id="397" r:id="rId26"/>
    <p:sldId id="305" r:id="rId27"/>
    <p:sldId id="306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6" r:id="rId36"/>
    <p:sldId id="405" r:id="rId37"/>
    <p:sldId id="407" r:id="rId38"/>
    <p:sldId id="408" r:id="rId39"/>
    <p:sldId id="409" r:id="rId40"/>
    <p:sldId id="307" r:id="rId41"/>
    <p:sldId id="314" r:id="rId42"/>
    <p:sldId id="315" r:id="rId43"/>
    <p:sldId id="316" r:id="rId44"/>
    <p:sldId id="364" r:id="rId45"/>
    <p:sldId id="365" r:id="rId4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1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A7049-DD57-40B3-B25F-5DB668AD5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Karla SemiBold" panose="020B0004030503030003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A9CDE7E-B742-458C-AF1A-94DEFDB9C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Karla Light" panose="020B000403050303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EE518E-B92D-4297-82CC-20215C5D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46190"/>
            <a:ext cx="2743200" cy="365125"/>
          </a:xfrm>
        </p:spPr>
        <p:txBody>
          <a:bodyPr/>
          <a:lstStyle/>
          <a:p>
            <a:fld id="{174B3335-C894-44D1-B68B-143198B239D5}" type="slidenum">
              <a:rPr lang="de-AT" smtClean="0"/>
              <a:t>‹Nr.›</a:t>
            </a:fld>
            <a:endParaRPr lang="de-AT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51051CC-16FA-4DC7-887D-EF12E739B145}"/>
              </a:ext>
            </a:extLst>
          </p:cNvPr>
          <p:cNvGrpSpPr/>
          <p:nvPr userDrawn="1"/>
        </p:nvGrpSpPr>
        <p:grpSpPr>
          <a:xfrm>
            <a:off x="0" y="0"/>
            <a:ext cx="12192000" cy="603250"/>
            <a:chOff x="0" y="0"/>
            <a:chExt cx="12192000" cy="603250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0DA451B-C74F-493A-B500-1B0875CE606B}"/>
                </a:ext>
              </a:extLst>
            </p:cNvPr>
            <p:cNvSpPr/>
            <p:nvPr userDrawn="1"/>
          </p:nvSpPr>
          <p:spPr>
            <a:xfrm>
              <a:off x="0" y="0"/>
              <a:ext cx="12192000" cy="603250"/>
            </a:xfrm>
            <a:prstGeom prst="rect">
              <a:avLst/>
            </a:prstGeom>
            <a:solidFill>
              <a:srgbClr val="F8B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524BA317-B41E-4A67-85AF-BC01FC76B7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240" y="146685"/>
              <a:ext cx="1437500" cy="36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340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C3B2E8-2D10-42B7-9643-99321074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8B4BE5-A85A-4245-A752-20B1679BB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576DDE-3C48-4284-AA29-E7FA673E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3335-C894-44D1-B68B-143198B239D5}" type="slidenum">
              <a:rPr lang="de-AT" smtClean="0"/>
              <a:t>‹Nr.›</a:t>
            </a:fld>
            <a:endParaRPr lang="de-AT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F1BAC3F-9EB8-456A-A191-BDAEFCA7BA6C}"/>
              </a:ext>
            </a:extLst>
          </p:cNvPr>
          <p:cNvGrpSpPr/>
          <p:nvPr userDrawn="1"/>
        </p:nvGrpSpPr>
        <p:grpSpPr>
          <a:xfrm>
            <a:off x="0" y="0"/>
            <a:ext cx="12192000" cy="603250"/>
            <a:chOff x="0" y="0"/>
            <a:chExt cx="12192000" cy="60325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C70A6243-3FCD-4F8F-A073-F912B4E8FF43}"/>
                </a:ext>
              </a:extLst>
            </p:cNvPr>
            <p:cNvSpPr/>
            <p:nvPr userDrawn="1"/>
          </p:nvSpPr>
          <p:spPr>
            <a:xfrm>
              <a:off x="0" y="0"/>
              <a:ext cx="12192000" cy="603250"/>
            </a:xfrm>
            <a:prstGeom prst="rect">
              <a:avLst/>
            </a:prstGeom>
            <a:solidFill>
              <a:srgbClr val="F8B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FA2B011-D024-46BF-8378-DF5504AA31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240" y="146685"/>
              <a:ext cx="1437500" cy="36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215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DFFD0F2-F8E7-4F65-815B-F4126CC94C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E8C6CF9-A5D5-4606-9932-32A43B2C8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6D8E68-85E5-46C1-AA93-86515FF4A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3335-C894-44D1-B68B-143198B239D5}" type="slidenum">
              <a:rPr lang="de-AT" smtClean="0"/>
              <a:t>‹Nr.›</a:t>
            </a:fld>
            <a:endParaRPr lang="de-AT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07B67A5-24C4-4CC2-A2CB-94AB4CB5D7C5}"/>
              </a:ext>
            </a:extLst>
          </p:cNvPr>
          <p:cNvGrpSpPr/>
          <p:nvPr userDrawn="1"/>
        </p:nvGrpSpPr>
        <p:grpSpPr>
          <a:xfrm>
            <a:off x="0" y="0"/>
            <a:ext cx="12192000" cy="603250"/>
            <a:chOff x="0" y="0"/>
            <a:chExt cx="12192000" cy="60325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FD986BFE-7588-4818-9EB8-18E611098C33}"/>
                </a:ext>
              </a:extLst>
            </p:cNvPr>
            <p:cNvSpPr/>
            <p:nvPr userDrawn="1"/>
          </p:nvSpPr>
          <p:spPr>
            <a:xfrm>
              <a:off x="0" y="0"/>
              <a:ext cx="12192000" cy="603250"/>
            </a:xfrm>
            <a:prstGeom prst="rect">
              <a:avLst/>
            </a:prstGeom>
            <a:solidFill>
              <a:srgbClr val="F8B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554BB91F-399B-4990-8FE8-3AA77394A3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240" y="146685"/>
              <a:ext cx="1437500" cy="36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758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D4483-EE9D-455E-AE88-EFE86D49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7998D6-F166-430D-ABAF-93AB01440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A75285-F135-48B9-B995-516E3542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3335-C894-44D1-B68B-143198B239D5}" type="slidenum">
              <a:rPr lang="de-AT" smtClean="0"/>
              <a:t>‹Nr.›</a:t>
            </a:fld>
            <a:endParaRPr lang="de-AT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3695915-0FBF-48D3-8A16-98BC49B37EEB}"/>
              </a:ext>
            </a:extLst>
          </p:cNvPr>
          <p:cNvGrpSpPr/>
          <p:nvPr userDrawn="1"/>
        </p:nvGrpSpPr>
        <p:grpSpPr>
          <a:xfrm>
            <a:off x="0" y="0"/>
            <a:ext cx="12192000" cy="603250"/>
            <a:chOff x="0" y="0"/>
            <a:chExt cx="12192000" cy="60325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E501309-4B5D-406D-9875-4DA616B69DB3}"/>
                </a:ext>
              </a:extLst>
            </p:cNvPr>
            <p:cNvSpPr/>
            <p:nvPr userDrawn="1"/>
          </p:nvSpPr>
          <p:spPr>
            <a:xfrm>
              <a:off x="0" y="0"/>
              <a:ext cx="12192000" cy="603250"/>
            </a:xfrm>
            <a:prstGeom prst="rect">
              <a:avLst/>
            </a:prstGeom>
            <a:solidFill>
              <a:srgbClr val="F8B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5CE4367E-A82F-4102-8526-01FD1AD337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240" y="146685"/>
              <a:ext cx="1437500" cy="36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66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51675C-88AB-4623-A7F2-3E427C072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4FD85E-08F3-4CBC-82A1-A4780C5D7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E60ABE-2C2F-4736-938C-E13DABC5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3335-C894-44D1-B68B-143198B239D5}" type="slidenum">
              <a:rPr lang="de-AT" smtClean="0"/>
              <a:t>‹Nr.›</a:t>
            </a:fld>
            <a:endParaRPr lang="de-AT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5514934-3948-418E-BEEC-10EB7131E4EE}"/>
              </a:ext>
            </a:extLst>
          </p:cNvPr>
          <p:cNvGrpSpPr/>
          <p:nvPr userDrawn="1"/>
        </p:nvGrpSpPr>
        <p:grpSpPr>
          <a:xfrm>
            <a:off x="0" y="0"/>
            <a:ext cx="12192000" cy="603250"/>
            <a:chOff x="0" y="0"/>
            <a:chExt cx="12192000" cy="60325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F6A455F-86C7-44B3-ADDF-C9A3C3040E0F}"/>
                </a:ext>
              </a:extLst>
            </p:cNvPr>
            <p:cNvSpPr/>
            <p:nvPr userDrawn="1"/>
          </p:nvSpPr>
          <p:spPr>
            <a:xfrm>
              <a:off x="0" y="0"/>
              <a:ext cx="12192000" cy="603250"/>
            </a:xfrm>
            <a:prstGeom prst="rect">
              <a:avLst/>
            </a:prstGeom>
            <a:solidFill>
              <a:srgbClr val="F8B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42FE69F3-537F-4E3E-ACBE-8AAE8374BD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240" y="146685"/>
              <a:ext cx="1437500" cy="36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911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E2253-1EDF-4789-8449-1DFC40807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DD2FF-8669-4DFE-966C-B1F265589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631E3B-31B3-4E4E-93FE-8B9F49466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6216AC-EFC9-4E29-B5CA-4EDA6308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44805E-A1E7-4613-8C0A-33E58798C72D}" type="datetimeFigureOut">
              <a:rPr lang="de-AT" smtClean="0"/>
              <a:t>28.11.25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CF674E-B132-4E3E-8E6B-24F3426B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0BC69B-90AB-4FC4-BD81-A5FE5C78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3335-C894-44D1-B68B-143198B239D5}" type="slidenum">
              <a:rPr lang="de-AT" smtClean="0"/>
              <a:t>‹Nr.›</a:t>
            </a:fld>
            <a:endParaRPr lang="de-AT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9A00BF1-261D-4FC6-9B4A-59ECF08F8225}"/>
              </a:ext>
            </a:extLst>
          </p:cNvPr>
          <p:cNvGrpSpPr/>
          <p:nvPr userDrawn="1"/>
        </p:nvGrpSpPr>
        <p:grpSpPr>
          <a:xfrm>
            <a:off x="0" y="0"/>
            <a:ext cx="12192000" cy="603250"/>
            <a:chOff x="0" y="0"/>
            <a:chExt cx="12192000" cy="603250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EEED54FF-4F92-49C1-8DDA-E68CD93F2FF7}"/>
                </a:ext>
              </a:extLst>
            </p:cNvPr>
            <p:cNvSpPr/>
            <p:nvPr userDrawn="1"/>
          </p:nvSpPr>
          <p:spPr>
            <a:xfrm>
              <a:off x="0" y="0"/>
              <a:ext cx="12192000" cy="603250"/>
            </a:xfrm>
            <a:prstGeom prst="rect">
              <a:avLst/>
            </a:prstGeom>
            <a:solidFill>
              <a:srgbClr val="F8B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C1832306-6A15-409D-96D7-713DA3B697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240" y="146685"/>
              <a:ext cx="1437500" cy="36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115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14801-CD3B-4F55-A7A3-C46BC7B0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F69BA6-B23D-46D0-A37B-50EC64176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DA62A8-2CD3-4A11-A161-A36252EB3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3B0676-B76F-475C-B5BC-48F61E189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D3D877-6A51-4B06-885F-A10EE1BF0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B116367-244F-40F8-AFA0-CF4C418D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3335-C894-44D1-B68B-143198B239D5}" type="slidenum">
              <a:rPr lang="de-AT" smtClean="0"/>
              <a:t>‹Nr.›</a:t>
            </a:fld>
            <a:endParaRPr lang="de-AT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3ECA7F5-0F36-491A-93CC-5902D063D7B0}"/>
              </a:ext>
            </a:extLst>
          </p:cNvPr>
          <p:cNvGrpSpPr/>
          <p:nvPr userDrawn="1"/>
        </p:nvGrpSpPr>
        <p:grpSpPr>
          <a:xfrm>
            <a:off x="0" y="0"/>
            <a:ext cx="12192000" cy="603250"/>
            <a:chOff x="0" y="0"/>
            <a:chExt cx="12192000" cy="60325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22B5F45-1D3D-4D62-8180-6A4BF925C635}"/>
                </a:ext>
              </a:extLst>
            </p:cNvPr>
            <p:cNvSpPr/>
            <p:nvPr userDrawn="1"/>
          </p:nvSpPr>
          <p:spPr>
            <a:xfrm>
              <a:off x="0" y="0"/>
              <a:ext cx="12192000" cy="603250"/>
            </a:xfrm>
            <a:prstGeom prst="rect">
              <a:avLst/>
            </a:prstGeom>
            <a:solidFill>
              <a:srgbClr val="F8B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BCAF8F85-6AC0-4851-88F5-73083D4D46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240" y="146685"/>
              <a:ext cx="1437500" cy="36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848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E2184A-667A-4936-8FF4-B7BEA51C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F4EEC4-B84B-4E99-8400-09368D7B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3335-C894-44D1-B68B-143198B239D5}" type="slidenum">
              <a:rPr lang="de-AT" smtClean="0"/>
              <a:t>‹Nr.›</a:t>
            </a:fld>
            <a:endParaRPr lang="de-AT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2FB6F3F-6F9B-4224-A051-B23F65F18C0D}"/>
              </a:ext>
            </a:extLst>
          </p:cNvPr>
          <p:cNvGrpSpPr/>
          <p:nvPr userDrawn="1"/>
        </p:nvGrpSpPr>
        <p:grpSpPr>
          <a:xfrm>
            <a:off x="0" y="0"/>
            <a:ext cx="12192000" cy="603250"/>
            <a:chOff x="0" y="0"/>
            <a:chExt cx="12192000" cy="60325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C38890B8-EF3B-4A32-AE59-47753501CB04}"/>
                </a:ext>
              </a:extLst>
            </p:cNvPr>
            <p:cNvSpPr/>
            <p:nvPr userDrawn="1"/>
          </p:nvSpPr>
          <p:spPr>
            <a:xfrm>
              <a:off x="0" y="0"/>
              <a:ext cx="12192000" cy="603250"/>
            </a:xfrm>
            <a:prstGeom prst="rect">
              <a:avLst/>
            </a:prstGeom>
            <a:solidFill>
              <a:srgbClr val="F8B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2D3C86D9-C540-4A8B-87B7-06BA5B1C77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240" y="146685"/>
              <a:ext cx="1437500" cy="36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033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B7E18C-E5A4-4DD7-90E4-7AACBE85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3335-C894-44D1-B68B-143198B239D5}" type="slidenum">
              <a:rPr lang="de-AT" smtClean="0"/>
              <a:t>‹Nr.›</a:t>
            </a:fld>
            <a:endParaRPr lang="de-AT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510B88F-41DD-43F6-AC4D-3D8FB67D4665}"/>
              </a:ext>
            </a:extLst>
          </p:cNvPr>
          <p:cNvGrpSpPr/>
          <p:nvPr userDrawn="1"/>
        </p:nvGrpSpPr>
        <p:grpSpPr>
          <a:xfrm>
            <a:off x="0" y="0"/>
            <a:ext cx="12192000" cy="603250"/>
            <a:chOff x="0" y="0"/>
            <a:chExt cx="12192000" cy="60325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70149058-0AB5-46EC-98AC-871E14B0D026}"/>
                </a:ext>
              </a:extLst>
            </p:cNvPr>
            <p:cNvSpPr/>
            <p:nvPr userDrawn="1"/>
          </p:nvSpPr>
          <p:spPr>
            <a:xfrm>
              <a:off x="0" y="0"/>
              <a:ext cx="12192000" cy="603250"/>
            </a:xfrm>
            <a:prstGeom prst="rect">
              <a:avLst/>
            </a:prstGeom>
            <a:solidFill>
              <a:srgbClr val="F8B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FA02A95F-20EA-4288-BC5A-9CC396E53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240" y="146685"/>
              <a:ext cx="1437500" cy="36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067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8D3BF-9E04-4584-99FB-2E7D8B1D0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16B91D-54B4-4811-9ED4-4351720E9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824710-15ED-4221-8D02-0893999AF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30007C-B7AA-4431-B397-26DDA5D1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3335-C894-44D1-B68B-143198B239D5}" type="slidenum">
              <a:rPr lang="de-AT" smtClean="0"/>
              <a:t>‹Nr.›</a:t>
            </a:fld>
            <a:endParaRPr lang="de-AT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BBBE40F-5A59-40A0-8CBF-51CE49E67DC7}"/>
              </a:ext>
            </a:extLst>
          </p:cNvPr>
          <p:cNvGrpSpPr/>
          <p:nvPr userDrawn="1"/>
        </p:nvGrpSpPr>
        <p:grpSpPr>
          <a:xfrm>
            <a:off x="0" y="0"/>
            <a:ext cx="12192000" cy="603250"/>
            <a:chOff x="0" y="0"/>
            <a:chExt cx="12192000" cy="603250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D5D48AEF-2595-4A8B-AF51-9D0E4F50F929}"/>
                </a:ext>
              </a:extLst>
            </p:cNvPr>
            <p:cNvSpPr/>
            <p:nvPr userDrawn="1"/>
          </p:nvSpPr>
          <p:spPr>
            <a:xfrm>
              <a:off x="0" y="0"/>
              <a:ext cx="12192000" cy="603250"/>
            </a:xfrm>
            <a:prstGeom prst="rect">
              <a:avLst/>
            </a:prstGeom>
            <a:solidFill>
              <a:srgbClr val="F8B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97D902B2-F555-43E1-B88C-F7A4053A7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240" y="146685"/>
              <a:ext cx="1437500" cy="36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76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85CCE-D5F3-4C7F-95F6-9E397A449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672DA0-DE23-415D-BA37-7CB0D094C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DEC903-F93F-4F0C-A59E-B7517D108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6BEDAA-D819-404A-A361-DE370E1F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3335-C894-44D1-B68B-143198B239D5}" type="slidenum">
              <a:rPr lang="de-AT" smtClean="0"/>
              <a:t>‹Nr.›</a:t>
            </a:fld>
            <a:endParaRPr lang="de-AT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7AB5F5C-FCB6-4520-9DB2-840CB55CD0A3}"/>
              </a:ext>
            </a:extLst>
          </p:cNvPr>
          <p:cNvGrpSpPr/>
          <p:nvPr userDrawn="1"/>
        </p:nvGrpSpPr>
        <p:grpSpPr>
          <a:xfrm>
            <a:off x="0" y="0"/>
            <a:ext cx="12192000" cy="603250"/>
            <a:chOff x="0" y="0"/>
            <a:chExt cx="12192000" cy="603250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197C7084-EFD9-4C7B-9A63-08A1ABCDE9EE}"/>
                </a:ext>
              </a:extLst>
            </p:cNvPr>
            <p:cNvSpPr/>
            <p:nvPr userDrawn="1"/>
          </p:nvSpPr>
          <p:spPr>
            <a:xfrm>
              <a:off x="0" y="0"/>
              <a:ext cx="12192000" cy="603250"/>
            </a:xfrm>
            <a:prstGeom prst="rect">
              <a:avLst/>
            </a:prstGeom>
            <a:solidFill>
              <a:srgbClr val="F8B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5D6A9B9-5086-4F9B-A5FC-3E545CAE2A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240" y="146685"/>
              <a:ext cx="1437500" cy="36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104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75095E7-3F96-4D8B-8EF6-B8092E78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603251"/>
            <a:ext cx="10596880" cy="829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9FB519-66BC-413A-B4CD-85772744C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214E2-7807-4722-8557-DFEEC625C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0840" y="6387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8DEAB-D0EA-43DD-B1FF-BD08C0B5B630}" type="slidenum">
              <a:rPr lang="de-AT" smtClean="0"/>
              <a:pPr/>
              <a:t>‹Nr.›</a:t>
            </a:fld>
            <a:endParaRPr lang="de-AT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D7CBB86-08BA-4893-90BE-D0FE2F1B61FF}"/>
              </a:ext>
            </a:extLst>
          </p:cNvPr>
          <p:cNvGrpSpPr/>
          <p:nvPr userDrawn="1"/>
        </p:nvGrpSpPr>
        <p:grpSpPr>
          <a:xfrm>
            <a:off x="0" y="0"/>
            <a:ext cx="12192000" cy="603250"/>
            <a:chOff x="0" y="0"/>
            <a:chExt cx="12192000" cy="60325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2A6255C-F7E4-4B00-8155-3CDED6606E69}"/>
                </a:ext>
              </a:extLst>
            </p:cNvPr>
            <p:cNvSpPr/>
            <p:nvPr userDrawn="1"/>
          </p:nvSpPr>
          <p:spPr>
            <a:xfrm>
              <a:off x="0" y="0"/>
              <a:ext cx="12192000" cy="603250"/>
            </a:xfrm>
            <a:prstGeom prst="rect">
              <a:avLst/>
            </a:prstGeom>
            <a:solidFill>
              <a:srgbClr val="F8BE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BDF93A01-3AF6-4503-99EC-A1FE99178F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240" y="146685"/>
              <a:ext cx="1437500" cy="36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263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Karla SemiBold" panose="020B000403050303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rla" panose="020B000403050303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rla" panose="020B000403050303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rla" panose="020B000403050303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rla" panose="020B000403050303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rla" panose="020B000403050303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lativio.at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office@plativio.a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ehrabschluss.at/produkte/lehrbuecher/e-commerce-lehrbuc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lehrabschluss.at/produkte/lehrbuecher/e-commerce-uebungsbuch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Yx_HWAYk7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lizzwerk.de/wp-admin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7AAC5-7020-4FFC-B802-7F2B2744B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1117" y="1041400"/>
            <a:ext cx="6393951" cy="2387600"/>
          </a:xfrm>
        </p:spPr>
        <p:txBody>
          <a:bodyPr/>
          <a:lstStyle/>
          <a:p>
            <a:pPr algn="l"/>
            <a:r>
              <a:rPr lang="de-AT" dirty="0">
                <a:latin typeface="Karla SemiBold" panose="020B0004030503030003" pitchFamily="34" charset="0"/>
              </a:rPr>
              <a:t>E-Commerce</a:t>
            </a:r>
            <a:br>
              <a:rPr lang="de-AT" dirty="0">
                <a:latin typeface="Karla SemiBold" panose="020B0004030503030003" pitchFamily="34" charset="0"/>
              </a:rPr>
            </a:br>
            <a:r>
              <a:rPr lang="de-AT" dirty="0">
                <a:latin typeface="Karla SemiBold" panose="020B0004030503030003" pitchFamily="34" charset="0"/>
              </a:rPr>
              <a:t>Kaufmann/-frau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B0EA23-69F8-4369-BBAB-1217CD134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2213" y="3550667"/>
            <a:ext cx="6393951" cy="1655762"/>
          </a:xfrm>
        </p:spPr>
        <p:txBody>
          <a:bodyPr/>
          <a:lstStyle/>
          <a:p>
            <a:pPr algn="l"/>
            <a:r>
              <a:rPr lang="de-AT" dirty="0"/>
              <a:t>WooCommerce Grundlagen</a:t>
            </a:r>
            <a:endParaRPr lang="de-AT" dirty="0">
              <a:latin typeface="Karla Light" panose="020B0004030503030003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4F5E0E9-6527-4AA1-90F7-999039458FF7}"/>
              </a:ext>
            </a:extLst>
          </p:cNvPr>
          <p:cNvSpPr txBox="1"/>
          <p:nvPr/>
        </p:nvSpPr>
        <p:spPr>
          <a:xfrm>
            <a:off x="4862213" y="6284198"/>
            <a:ext cx="522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hlinkClick r:id="rId2"/>
              </a:rPr>
              <a:t>www.plativio.at</a:t>
            </a:r>
            <a:r>
              <a:rPr lang="de-AT" dirty="0"/>
              <a:t> / Kurs: E-Commerce Kaufmann/-frau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0ED0A6-3F8B-4371-8B51-69F0162462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43" t="8868" r="35126"/>
          <a:stretch/>
        </p:blipFill>
        <p:spPr>
          <a:xfrm>
            <a:off x="0" y="608927"/>
            <a:ext cx="4149090" cy="624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9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601FC-1AD8-404F-9AEC-799F59DF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E-Commerce Software vs. ERP Systeme 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B09CB5-275A-4FDB-A40D-FF9F2294E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9375" y="1720530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ERP-System </a:t>
            </a:r>
          </a:p>
          <a:p>
            <a:r>
              <a:rPr lang="de-DE" dirty="0"/>
              <a:t>Funktionen gehen über den reinen E-</a:t>
            </a:r>
            <a:r>
              <a:rPr lang="de-DE" dirty="0" err="1"/>
              <a:t>Comm</a:t>
            </a:r>
            <a:r>
              <a:rPr lang="de-DE" dirty="0"/>
              <a:t> Bereich hinaus</a:t>
            </a:r>
          </a:p>
          <a:p>
            <a:r>
              <a:rPr lang="de-DE" dirty="0"/>
              <a:t>Daten werden über verschiedene Abteilungen hinweg integriert mit einer zentralen Datenbank</a:t>
            </a:r>
          </a:p>
          <a:p>
            <a:r>
              <a:rPr lang="de-DE" dirty="0"/>
              <a:t>Richtet sich hauptsächlich an große Unternehmen mit komplexen Geschäftsprozessen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8573FDCE-D8DE-46B1-92BA-20A33DE4949C}"/>
              </a:ext>
            </a:extLst>
          </p:cNvPr>
          <p:cNvSpPr txBox="1">
            <a:spLocks/>
          </p:cNvSpPr>
          <p:nvPr/>
        </p:nvSpPr>
        <p:spPr>
          <a:xfrm>
            <a:off x="797560" y="1720530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rla" panose="020B000403050303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rla" panose="020B000403050303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panose="020B000403050303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panose="020B000403050303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panose="020B000403050303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E-</a:t>
            </a:r>
            <a:r>
              <a:rPr lang="de-DE" b="1" dirty="0" err="1"/>
              <a:t>Comm</a:t>
            </a:r>
            <a:r>
              <a:rPr lang="de-DE" b="1" dirty="0"/>
              <a:t> Plug-In (WooCommerce)</a:t>
            </a:r>
          </a:p>
          <a:p>
            <a:r>
              <a:rPr lang="de-DE" dirty="0"/>
              <a:t>Funktionen konzentrieren sich auf den Online-Vertrieb und dessen Prozesse</a:t>
            </a:r>
          </a:p>
          <a:p>
            <a:r>
              <a:rPr lang="de-DE" dirty="0"/>
              <a:t>Integration mit Zahlungsanbietern, Versanddienstleistern und Marktplätzen</a:t>
            </a:r>
          </a:p>
          <a:p>
            <a:r>
              <a:rPr lang="de-DE" dirty="0"/>
              <a:t>Richtet sich an kleine und mittlere Unternehmen und ist bedingt für größere Unternehmen skalierbar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3499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2DA6E-68B7-432C-877B-3E245F332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 Funktionen von WooCommerce I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961E03-538B-4992-9D9E-92DDBE73D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Lagerverwaltung, Bestellabwicklung, Rechnungsstellung, Versandabwicklung, Zahlungsabwicklung, Marktplatzintegration, Analyse, Reporting</a:t>
            </a:r>
          </a:p>
          <a:p>
            <a:r>
              <a:rPr lang="de-DE" dirty="0"/>
              <a:t>Lagerverwaltung: Bestände überwachen, Bestellungen verfolgen, Lieferungen verwalten, automatische Nachbestellungen ein- richten</a:t>
            </a:r>
          </a:p>
          <a:p>
            <a:r>
              <a:rPr lang="de-DE" dirty="0"/>
              <a:t>Bestellabwicklung: Bestellungen automatisch importieren, Bestellstatus aktualisieren, </a:t>
            </a:r>
          </a:p>
          <a:p>
            <a:r>
              <a:rPr lang="de-DE" dirty="0"/>
              <a:t>Mit zusätzlichen Plug-Ins: </a:t>
            </a:r>
            <a:r>
              <a:rPr lang="de-DE" dirty="0" err="1"/>
              <a:t>Multichannel</a:t>
            </a:r>
            <a:r>
              <a:rPr lang="de-DE" dirty="0"/>
              <a:t>-Vertrieb, Lieferscheine generieren, Labels drucken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9043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2DA6E-68B7-432C-877B-3E245F332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 Funktionen von WooCommerce II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961E03-538B-4992-9D9E-92DDBE73D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Integration von Zahlungsanbietern: </a:t>
            </a:r>
            <a:r>
              <a:rPr lang="de-DE" dirty="0"/>
              <a:t>Integration mit verschiedenen Zahlungsanbietern und Methoden wie Kreditkarten, PayPal, Banküberweisungen u.a.</a:t>
            </a:r>
          </a:p>
          <a:p>
            <a:r>
              <a:rPr lang="de-DE" b="1" dirty="0"/>
              <a:t>Mit weiteren Plug-Ins: </a:t>
            </a:r>
          </a:p>
          <a:p>
            <a:pPr lvl="1"/>
            <a:r>
              <a:rPr lang="de-DE" sz="2800" dirty="0"/>
              <a:t>Marktplatzintegration</a:t>
            </a:r>
            <a:br>
              <a:rPr lang="de-DE" sz="2800" dirty="0"/>
            </a:br>
            <a:r>
              <a:rPr lang="de-DE" sz="2800" dirty="0"/>
              <a:t>= nahtlose Integration mit verschiedenen Online-Marktplätzen. Produkte dort listen, Bestellungen synchronisieren und Kommunikation mit Marktplätzen automatisieren</a:t>
            </a:r>
          </a:p>
          <a:p>
            <a:pPr lvl="1"/>
            <a:r>
              <a:rPr lang="de-DE" sz="2800" dirty="0"/>
              <a:t>Reporting und Analytics: umfangreiche Analysefunktionen, Berichte generieren, andere Leistungskennzahlen erhalten</a:t>
            </a:r>
          </a:p>
        </p:txBody>
      </p:sp>
    </p:spTree>
    <p:extLst>
      <p:ext uri="{BB962C8B-B14F-4D97-AF65-F5344CB8AC3E}">
        <p14:creationId xmlns:p14="http://schemas.microsoft.com/office/powerpoint/2010/main" val="336191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6A32925-D297-496C-BD1B-5A2C26F9584A}"/>
              </a:ext>
            </a:extLst>
          </p:cNvPr>
          <p:cNvSpPr/>
          <p:nvPr/>
        </p:nvSpPr>
        <p:spPr>
          <a:xfrm>
            <a:off x="0" y="609600"/>
            <a:ext cx="12192000" cy="6233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F40E00-BE8D-476A-BCD6-D5EC76D0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449" y="3014345"/>
            <a:ext cx="6012953" cy="82931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WooCommerce einrichten</a:t>
            </a:r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38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92C9B-1606-424D-9879-1469A33C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WooCommerce aufrufen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5BA34C-A644-463D-988C-512654903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/>
          </a:bodyPr>
          <a:lstStyle/>
          <a:p>
            <a:r>
              <a:rPr lang="de-DE" dirty="0"/>
              <a:t>Es wird eine bestehende </a:t>
            </a:r>
            <a:r>
              <a:rPr lang="de-DE" dirty="0" err="1"/>
              <a:t>Wordpress</a:t>
            </a:r>
            <a:r>
              <a:rPr lang="de-DE" dirty="0"/>
              <a:t>-Blogsoftware benötigt.</a:t>
            </a:r>
          </a:p>
          <a:p>
            <a:r>
              <a:rPr lang="de-DE" dirty="0"/>
              <a:t>Nach der Anmeldung in der linken Seiten-Navigation auf WooCommerce klicken</a:t>
            </a:r>
          </a:p>
        </p:txBody>
      </p:sp>
    </p:spTree>
    <p:extLst>
      <p:ext uri="{BB962C8B-B14F-4D97-AF65-F5344CB8AC3E}">
        <p14:creationId xmlns:p14="http://schemas.microsoft.com/office/powerpoint/2010/main" val="2836705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A3BEE-2FFF-4ECD-B607-C3313F90E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119" y="2206999"/>
            <a:ext cx="5487790" cy="2444002"/>
          </a:xfrm>
        </p:spPr>
        <p:txBody>
          <a:bodyPr>
            <a:normAutofit/>
          </a:bodyPr>
          <a:lstStyle/>
          <a:p>
            <a:r>
              <a:rPr lang="de-DE" sz="2800" dirty="0"/>
              <a:t>WooCommerce ist ein „Programm in einem Programm“, das zahlreiche Unterpunkte hat. Es verzahnt sich nahtlos in </a:t>
            </a:r>
            <a:r>
              <a:rPr lang="de-DE" sz="2800" dirty="0" err="1"/>
              <a:t>Wordpress</a:t>
            </a:r>
            <a:r>
              <a:rPr lang="de-DE" sz="2800" dirty="0"/>
              <a:t>!</a:t>
            </a:r>
            <a:endParaRPr lang="de-AT" sz="2800" dirty="0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2F2E07EC-3521-4002-A2C4-74DC0C6EE9C3}"/>
              </a:ext>
            </a:extLst>
          </p:cNvPr>
          <p:cNvSpPr/>
          <p:nvPr/>
        </p:nvSpPr>
        <p:spPr>
          <a:xfrm rot="1494658" flipH="1">
            <a:off x="2018444" y="7673759"/>
            <a:ext cx="802105" cy="433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3BB68775-A76B-4D86-95B2-3D7C4F3B6713}"/>
              </a:ext>
            </a:extLst>
          </p:cNvPr>
          <p:cNvSpPr/>
          <p:nvPr/>
        </p:nvSpPr>
        <p:spPr>
          <a:xfrm rot="1494658" flipH="1">
            <a:off x="3184512" y="7523609"/>
            <a:ext cx="802105" cy="433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1215E17-530F-733A-8182-A9A4E712B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72" y="333462"/>
            <a:ext cx="2922105" cy="61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361DD-2D4D-4F80-80F6-BDBE32F6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603251"/>
            <a:ext cx="5948680" cy="829310"/>
          </a:xfrm>
        </p:spPr>
        <p:txBody>
          <a:bodyPr/>
          <a:lstStyle/>
          <a:p>
            <a:r>
              <a:rPr lang="de-DE" dirty="0"/>
              <a:t>Login ändern</a:t>
            </a:r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A4BA5D3-1EBF-43E2-838F-86A01EB7487C}"/>
              </a:ext>
            </a:extLst>
          </p:cNvPr>
          <p:cNvSpPr txBox="1"/>
          <p:nvPr/>
        </p:nvSpPr>
        <p:spPr>
          <a:xfrm>
            <a:off x="1776898" y="1620639"/>
            <a:ext cx="6754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Benutzer und </a:t>
            </a:r>
            <a:r>
              <a:rPr lang="de-DE" dirty="0" err="1"/>
              <a:t>Passwort</a:t>
            </a:r>
            <a:r>
              <a:rPr lang="de-DE" dirty="0"/>
              <a:t> (von </a:t>
            </a:r>
            <a:r>
              <a:rPr lang="de-DE" dirty="0" err="1"/>
              <a:t>Wordpress</a:t>
            </a:r>
            <a:r>
              <a:rPr lang="de-DE" dirty="0"/>
              <a:t>) können nachträglich geändert werden. Am besten Daten, die man sich leicht merkt. Dann ganz runter scrollen und auf </a:t>
            </a:r>
            <a:r>
              <a:rPr lang="de-DE" i="1" dirty="0"/>
              <a:t>Profil aktualisieren </a:t>
            </a:r>
            <a:r>
              <a:rPr lang="de-DE" dirty="0"/>
              <a:t>klicken.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2085CA4-572C-8503-727D-D15D95E1A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886" y="2732047"/>
            <a:ext cx="7876795" cy="343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17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6A32925-D297-496C-BD1B-5A2C26F9584A}"/>
              </a:ext>
            </a:extLst>
          </p:cNvPr>
          <p:cNvSpPr/>
          <p:nvPr/>
        </p:nvSpPr>
        <p:spPr>
          <a:xfrm>
            <a:off x="0" y="609600"/>
            <a:ext cx="12192000" cy="6233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F40E00-BE8D-476A-BCD6-D5EC76D0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325" y="3014345"/>
            <a:ext cx="3901349" cy="82931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Produkt anlegen</a:t>
            </a:r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23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7CC41BB6-38BC-4CE6-917B-532CCE80EE3D}"/>
              </a:ext>
            </a:extLst>
          </p:cNvPr>
          <p:cNvSpPr/>
          <p:nvPr/>
        </p:nvSpPr>
        <p:spPr>
          <a:xfrm rot="10800000" flipH="1">
            <a:off x="3038433" y="3515818"/>
            <a:ext cx="802105" cy="433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E7ADB9-65EE-BA47-0CCC-9FE18F829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553" y="2045734"/>
            <a:ext cx="6915150" cy="357187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E355340-7541-E6AD-E2AB-5BBE40D7D863}"/>
              </a:ext>
            </a:extLst>
          </p:cNvPr>
          <p:cNvSpPr txBox="1">
            <a:spLocks/>
          </p:cNvSpPr>
          <p:nvPr/>
        </p:nvSpPr>
        <p:spPr>
          <a:xfrm>
            <a:off x="909320" y="755651"/>
            <a:ext cx="4879084" cy="8293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Karla SemiBold" panose="020B0004030503030003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Ein Produkt anlegen</a:t>
            </a:r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055C6C5-B892-F538-19BA-5CEEE34C6872}"/>
              </a:ext>
            </a:extLst>
          </p:cNvPr>
          <p:cNvSpPr txBox="1"/>
          <p:nvPr/>
        </p:nvSpPr>
        <p:spPr>
          <a:xfrm>
            <a:off x="987883" y="1925285"/>
            <a:ext cx="2696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Unter dem Punkt </a:t>
            </a:r>
            <a:br>
              <a:rPr lang="de-DE" dirty="0"/>
            </a:br>
            <a:r>
              <a:rPr lang="de-DE" i="1" dirty="0"/>
              <a:t>Produkte</a:t>
            </a:r>
            <a:r>
              <a:rPr lang="de-DE" dirty="0"/>
              <a:t> auf </a:t>
            </a:r>
            <a:br>
              <a:rPr lang="de-DE" dirty="0"/>
            </a:br>
            <a:r>
              <a:rPr lang="de-DE" i="1" dirty="0"/>
              <a:t>Neues Produkt hinzufügen</a:t>
            </a:r>
            <a:r>
              <a:rPr lang="de-DE" dirty="0"/>
              <a:t> klicken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60289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8480BDC-2DCC-E821-CB9E-1DC2D3C49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1" y="611013"/>
            <a:ext cx="10156055" cy="588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7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7BAFA-AEA6-48BF-9CEB-B67DA0151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Organisatorisches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5462B1-D8A1-47D7-B4C0-B2EF004CD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948"/>
            <a:ext cx="10515600" cy="5037512"/>
          </a:xfrm>
        </p:spPr>
        <p:txBody>
          <a:bodyPr>
            <a:normAutofit/>
          </a:bodyPr>
          <a:lstStyle/>
          <a:p>
            <a:r>
              <a:rPr lang="de-DE" dirty="0"/>
              <a:t>Bitte jeden Sonntag Abend in den Stundenplan schauen</a:t>
            </a:r>
            <a:endParaRPr lang="de-AT" dirty="0"/>
          </a:p>
          <a:p>
            <a:r>
              <a:rPr lang="de-AT" dirty="0"/>
              <a:t>2 x 15 Minuten Pause </a:t>
            </a:r>
          </a:p>
          <a:p>
            <a:r>
              <a:rPr lang="de-AT" dirty="0"/>
              <a:t>Während der Workshop-Zeit sind die Workshop-Aufgaben auszuarbeiten</a:t>
            </a:r>
          </a:p>
          <a:p>
            <a:r>
              <a:rPr lang="de-AT" dirty="0"/>
              <a:t>Pünktlich sein ist wichtig! </a:t>
            </a:r>
          </a:p>
          <a:p>
            <a:r>
              <a:rPr lang="de-AT" dirty="0"/>
              <a:t>Unbedingt rechtzeitig melden wenn ihr euch verspätet oder nicht kommen könnt. Office: </a:t>
            </a:r>
            <a:r>
              <a:rPr lang="de-AT" dirty="0">
                <a:hlinkClick r:id="rId2"/>
              </a:rPr>
              <a:t>office@plativio.at</a:t>
            </a:r>
            <a:br>
              <a:rPr lang="de-AT" dirty="0"/>
            </a:br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59920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E8A9120-F955-C010-D9D9-0D7329A60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486" y="1845062"/>
            <a:ext cx="7542514" cy="4085221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765B61D-7495-450A-A9EB-40147D4AE0CB}"/>
              </a:ext>
            </a:extLst>
          </p:cNvPr>
          <p:cNvSpPr txBox="1">
            <a:spLocks/>
          </p:cNvSpPr>
          <p:nvPr/>
        </p:nvSpPr>
        <p:spPr>
          <a:xfrm>
            <a:off x="909320" y="755651"/>
            <a:ext cx="5743150" cy="8293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Karla SemiBold" panose="020B0004030503030003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Eine Kategorie anlegen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FB32F18-43B5-AFF7-A12C-C5E39E42A32A}"/>
              </a:ext>
            </a:extLst>
          </p:cNvPr>
          <p:cNvSpPr txBox="1"/>
          <p:nvPr/>
        </p:nvSpPr>
        <p:spPr>
          <a:xfrm>
            <a:off x="986350" y="1761355"/>
            <a:ext cx="30707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der Seiten-Navi </a:t>
            </a:r>
            <a:r>
              <a:rPr lang="de-DE" i="1" dirty="0"/>
              <a:t>Kategorie</a:t>
            </a:r>
            <a:r>
              <a:rPr lang="de-DE" dirty="0"/>
              <a:t> anklicken.  Es können Kategorien verschachtelt werden, sodaß es auch über-geordnete Kategorien gibt!</a:t>
            </a:r>
          </a:p>
          <a:p>
            <a:r>
              <a:rPr lang="de-DE" dirty="0"/>
              <a:t>Nach dem Ausfüllen ganz unten auf den blauen Button </a:t>
            </a:r>
            <a:r>
              <a:rPr lang="de-DE" i="1" dirty="0"/>
              <a:t>Neue Kategorie hinzufügen </a:t>
            </a:r>
            <a:r>
              <a:rPr lang="de-DE" dirty="0"/>
              <a:t>klicken.</a:t>
            </a:r>
            <a:endParaRPr lang="de-AT" dirty="0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DD8A54DE-6A40-AE6A-28C4-47CB4B57D611}"/>
              </a:ext>
            </a:extLst>
          </p:cNvPr>
          <p:cNvSpPr/>
          <p:nvPr/>
        </p:nvSpPr>
        <p:spPr>
          <a:xfrm rot="10800000" flipH="1">
            <a:off x="3895001" y="3671103"/>
            <a:ext cx="802105" cy="433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7BF38EE-5933-B821-909E-8670C6EB66BC}"/>
              </a:ext>
            </a:extLst>
          </p:cNvPr>
          <p:cNvSpPr txBox="1"/>
          <p:nvPr/>
        </p:nvSpPr>
        <p:spPr>
          <a:xfrm>
            <a:off x="986350" y="4428446"/>
            <a:ext cx="2594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Danach kann ein neu angelegtes Produkt der Kategorie hinzugefügt werden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6087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6A32925-D297-496C-BD1B-5A2C26F9584A}"/>
              </a:ext>
            </a:extLst>
          </p:cNvPr>
          <p:cNvSpPr/>
          <p:nvPr/>
        </p:nvSpPr>
        <p:spPr>
          <a:xfrm>
            <a:off x="0" y="609600"/>
            <a:ext cx="12192000" cy="6233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F40E00-BE8D-476A-BCD6-D5EC76D0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101" y="3014345"/>
            <a:ext cx="4551798" cy="82931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Varianten anlegen</a:t>
            </a:r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49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1C684-C048-4959-AD4A-F89E5E333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sind Varianten?</a:t>
            </a:r>
            <a:endParaRPr lang="de-AT" dirty="0"/>
          </a:p>
        </p:txBody>
      </p:sp>
      <p:pic>
        <p:nvPicPr>
          <p:cNvPr id="1026" name="Picture 2" descr="https://m.media-amazon.com/images/I/41K4e-kLIjL._AC_SX679._SX._UX._SY._UY_.jpg">
            <a:extLst>
              <a:ext uri="{FF2B5EF4-FFF2-40B4-BE49-F238E27FC236}">
                <a16:creationId xmlns:a16="http://schemas.microsoft.com/office/drawing/2014/main" id="{DF14CE15-505A-4A0B-98D9-2C62E1AE0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21" y="1621253"/>
            <a:ext cx="1593077" cy="214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.media-amazon.com/images/I/41ZOSAidLfL._AC_SX679._SX._UX._SY._UY_.jpg">
            <a:extLst>
              <a:ext uri="{FF2B5EF4-FFF2-40B4-BE49-F238E27FC236}">
                <a16:creationId xmlns:a16="http://schemas.microsoft.com/office/drawing/2014/main" id="{C1F21B45-E7DE-4E52-A2D3-3141C85BD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26" y="3959256"/>
            <a:ext cx="1703050" cy="222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.media-amazon.com/images/I/515rh0UNzyL._AC_SX679._SX._UX._SY._UY_.jpg">
            <a:extLst>
              <a:ext uri="{FF2B5EF4-FFF2-40B4-BE49-F238E27FC236}">
                <a16:creationId xmlns:a16="http://schemas.microsoft.com/office/drawing/2014/main" id="{6779E0A4-868D-424B-9686-4CE0CEAF7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50" y="3927699"/>
            <a:ext cx="1703050" cy="227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420770F-BCB5-4634-86B1-B4EFEF9D09B5}"/>
              </a:ext>
            </a:extLst>
          </p:cNvPr>
          <p:cNvGrpSpPr/>
          <p:nvPr/>
        </p:nvGrpSpPr>
        <p:grpSpPr>
          <a:xfrm>
            <a:off x="8257881" y="3976986"/>
            <a:ext cx="2714516" cy="2295493"/>
            <a:chOff x="8069344" y="4081806"/>
            <a:chExt cx="3026004" cy="2441542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2D4D2334-5123-4C10-82FE-8543EB21438A}"/>
                </a:ext>
              </a:extLst>
            </p:cNvPr>
            <p:cNvSpPr/>
            <p:nvPr/>
          </p:nvSpPr>
          <p:spPr>
            <a:xfrm>
              <a:off x="8069344" y="4081806"/>
              <a:ext cx="2507530" cy="2441542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00DBE153-0772-4FD2-9D54-05D81ADFCA71}"/>
                </a:ext>
              </a:extLst>
            </p:cNvPr>
            <p:cNvSpPr txBox="1"/>
            <p:nvPr/>
          </p:nvSpPr>
          <p:spPr>
            <a:xfrm>
              <a:off x="8436989" y="4364611"/>
              <a:ext cx="265835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dirty="0">
                  <a:solidFill>
                    <a:schemeClr val="bg1"/>
                  </a:solidFill>
                </a:rPr>
                <a:t>Small, Medium, Large</a:t>
              </a:r>
              <a:endParaRPr lang="de-AT" sz="36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32B06EC-2F55-49D0-B466-599EF8CD4A75}"/>
              </a:ext>
            </a:extLst>
          </p:cNvPr>
          <p:cNvCxnSpPr/>
          <p:nvPr/>
        </p:nvCxnSpPr>
        <p:spPr>
          <a:xfrm flipH="1">
            <a:off x="2950590" y="2695908"/>
            <a:ext cx="1743958" cy="8579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7C3481E8-0BD5-4B70-91B2-518BC2E32441}"/>
              </a:ext>
            </a:extLst>
          </p:cNvPr>
          <p:cNvCxnSpPr>
            <a:cxnSpLocks/>
          </p:cNvCxnSpPr>
          <p:nvPr/>
        </p:nvCxnSpPr>
        <p:spPr>
          <a:xfrm>
            <a:off x="7286920" y="2554664"/>
            <a:ext cx="1545995" cy="10421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441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931FA-6908-46A9-BE3C-86A107F84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Varianten anlegen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7B4D8A0-E4BD-4811-B4CD-9E6602CEECEA}"/>
              </a:ext>
            </a:extLst>
          </p:cNvPr>
          <p:cNvSpPr txBox="1">
            <a:spLocks/>
          </p:cNvSpPr>
          <p:nvPr/>
        </p:nvSpPr>
        <p:spPr>
          <a:xfrm>
            <a:off x="882316" y="1723170"/>
            <a:ext cx="10471484" cy="47498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rla" panose="020B000403050303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rla" panose="020B000403050303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panose="020B000403050303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panose="020B000403050303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panose="020B000403050303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Um eine Artikelvariante anzulegen, muss man zuerst die Attribute einer Variante anlegen. </a:t>
            </a:r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F994C9-A92F-6629-5194-E450F43FBCBA}"/>
              </a:ext>
            </a:extLst>
          </p:cNvPr>
          <p:cNvSpPr txBox="1"/>
          <p:nvPr/>
        </p:nvSpPr>
        <p:spPr>
          <a:xfrm>
            <a:off x="1121047" y="2972850"/>
            <a:ext cx="10370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Karla" panose="020B0004030503030003" pitchFamily="34" charset="0"/>
              </a:rPr>
              <a:t>Dazu muß das Produkt aufgerufen werden. </a:t>
            </a:r>
            <a:br>
              <a:rPr lang="de-DE" sz="2800" dirty="0">
                <a:latin typeface="Karla" panose="020B0004030503030003" pitchFamily="34" charset="0"/>
              </a:rPr>
            </a:br>
            <a:r>
              <a:rPr lang="de-DE" sz="2800" dirty="0">
                <a:latin typeface="Karla" panose="020B0004030503030003" pitchFamily="34" charset="0"/>
              </a:rPr>
              <a:t>Bei Produktdaten (unterhalb der Produktbeschreibung) bitte auf </a:t>
            </a:r>
            <a:br>
              <a:rPr lang="de-DE" sz="2800" dirty="0">
                <a:latin typeface="Karla" panose="020B0004030503030003" pitchFamily="34" charset="0"/>
              </a:rPr>
            </a:br>
            <a:r>
              <a:rPr lang="de-DE" sz="2800" i="1" dirty="0">
                <a:latin typeface="Karla" panose="020B0004030503030003" pitchFamily="34" charset="0"/>
              </a:rPr>
              <a:t>Variables Produkt </a:t>
            </a:r>
            <a:r>
              <a:rPr lang="de-DE" sz="2800" dirty="0">
                <a:latin typeface="Karla" panose="020B0004030503030003" pitchFamily="34" charset="0"/>
              </a:rPr>
              <a:t>stellen.</a:t>
            </a:r>
          </a:p>
        </p:txBody>
      </p:sp>
    </p:spTree>
    <p:extLst>
      <p:ext uri="{BB962C8B-B14F-4D97-AF65-F5344CB8AC3E}">
        <p14:creationId xmlns:p14="http://schemas.microsoft.com/office/powerpoint/2010/main" val="3807775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35DB3E6-5DE1-2444-A11E-25D8E45B4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00" y="130029"/>
            <a:ext cx="9599088" cy="65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24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E5CC6EA-59C8-CE1A-412E-FCC7C70E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514" y="1635230"/>
            <a:ext cx="7367009" cy="4792203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51066F9D-39DF-18EB-F961-27281A7A0E93}"/>
              </a:ext>
            </a:extLst>
          </p:cNvPr>
          <p:cNvSpPr txBox="1">
            <a:spLocks/>
          </p:cNvSpPr>
          <p:nvPr/>
        </p:nvSpPr>
        <p:spPr>
          <a:xfrm>
            <a:off x="909320" y="755651"/>
            <a:ext cx="9264490" cy="8293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Karla SemiBold" panose="020B0004030503030003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Produkt-spezifische Attribute anlegen I </a:t>
            </a:r>
            <a:endParaRPr lang="de-AT" dirty="0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E617E08E-BED6-9958-2DE6-6C53D1BD1C5B}"/>
              </a:ext>
            </a:extLst>
          </p:cNvPr>
          <p:cNvSpPr/>
          <p:nvPr/>
        </p:nvSpPr>
        <p:spPr>
          <a:xfrm rot="8320448" flipH="1">
            <a:off x="4554283" y="4858075"/>
            <a:ext cx="802105" cy="433137"/>
          </a:xfrm>
          <a:prstGeom prst="rightArrow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C829345-CA83-F3C5-933A-BEFE75B6A0FF}"/>
              </a:ext>
            </a:extLst>
          </p:cNvPr>
          <p:cNvSpPr txBox="1"/>
          <p:nvPr/>
        </p:nvSpPr>
        <p:spPr>
          <a:xfrm>
            <a:off x="886840" y="1584961"/>
            <a:ext cx="346467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latin typeface="Karla" panose="020B0004030503030003" pitchFamily="34" charset="0"/>
              </a:rPr>
              <a:t>Es ist ein spezifisches Produkt aufgerufen. Jetzt in den Unter-punkt </a:t>
            </a:r>
            <a:r>
              <a:rPr lang="de-DE" sz="1800" i="1" dirty="0">
                <a:latin typeface="Karla" panose="020B0004030503030003" pitchFamily="34" charset="0"/>
              </a:rPr>
              <a:t>Eigenschaften</a:t>
            </a:r>
            <a:r>
              <a:rPr lang="de-DE" sz="1800" dirty="0">
                <a:latin typeface="Karla" panose="020B0004030503030003" pitchFamily="34" charset="0"/>
              </a:rPr>
              <a:t> klicken. </a:t>
            </a:r>
            <a:br>
              <a:rPr lang="de-DE" sz="1800" dirty="0">
                <a:latin typeface="Karla" panose="020B0004030503030003" pitchFamily="34" charset="0"/>
              </a:rPr>
            </a:br>
            <a:r>
              <a:rPr lang="de-DE" sz="1800" dirty="0">
                <a:latin typeface="Karla" panose="020B0004030503030003" pitchFamily="34" charset="0"/>
              </a:rPr>
              <a:t>Hier werden neue </a:t>
            </a:r>
            <a:r>
              <a:rPr lang="de-DE" sz="1800" i="1" dirty="0">
                <a:latin typeface="Karla" panose="020B0004030503030003" pitchFamily="34" charset="0"/>
              </a:rPr>
              <a:t>Attribute</a:t>
            </a:r>
            <a:r>
              <a:rPr lang="de-DE" sz="1800" dirty="0">
                <a:latin typeface="Karla" panose="020B0004030503030003" pitchFamily="34" charset="0"/>
              </a:rPr>
              <a:t> angelegt</a:t>
            </a:r>
            <a:r>
              <a:rPr lang="de-DE" sz="1800" dirty="0"/>
              <a:t>, z.B.: die Größe (</a:t>
            </a:r>
            <a:r>
              <a:rPr lang="de-DE" sz="1800" dirty="0" err="1"/>
              <a:t>S,M,L</a:t>
            </a:r>
            <a:r>
              <a:rPr lang="de-DE" sz="1800" dirty="0"/>
              <a:t>) oder – wie im Bild rechts zusehen - die unterschiedlichen Farben </a:t>
            </a:r>
            <a:br>
              <a:rPr lang="de-DE" sz="1800" dirty="0"/>
            </a:br>
            <a:r>
              <a:rPr lang="de-DE" sz="1800" dirty="0"/>
              <a:t>eines Artikels (grau, grün, rot, etc.). Die Werte </a:t>
            </a:r>
            <a:r>
              <a:rPr lang="de-DE" dirty="0"/>
              <a:t>(</a:t>
            </a:r>
            <a:r>
              <a:rPr lang="de-DE" sz="1800" dirty="0"/>
              <a:t>in Klammern) können dann einem angelegten Attribut hinzugefügten werden!</a:t>
            </a:r>
            <a:br>
              <a:rPr lang="de-DE" sz="1800" dirty="0"/>
            </a:br>
            <a:endParaRPr lang="de-DE" sz="1800" dirty="0">
              <a:latin typeface="Karla" panose="020B0004030503030003" pitchFamily="34" charset="0"/>
            </a:endParaRPr>
          </a:p>
          <a:p>
            <a:r>
              <a:rPr lang="de-DE" sz="1800" dirty="0">
                <a:latin typeface="Karla" panose="020B0004030503030003" pitchFamily="34" charset="0"/>
              </a:rPr>
              <a:t>Speichern mittels anklicken des blauen Button </a:t>
            </a:r>
            <a:r>
              <a:rPr lang="de-DE" sz="1800" i="1" dirty="0">
                <a:latin typeface="Karla" panose="020B0004030503030003" pitchFamily="34" charset="0"/>
              </a:rPr>
              <a:t>Eigenschaft speichern. </a:t>
            </a:r>
            <a:r>
              <a:rPr lang="de-DE" sz="1800" dirty="0">
                <a:latin typeface="Karla" panose="020B0004030503030003" pitchFamily="34" charset="0"/>
              </a:rPr>
              <a:t>Danach das Produkt speichern mit </a:t>
            </a:r>
            <a:r>
              <a:rPr lang="de-DE" sz="1800" i="1" dirty="0">
                <a:latin typeface="Karla" panose="020B0004030503030003" pitchFamily="34" charset="0"/>
              </a:rPr>
              <a:t>Aktualisieren </a:t>
            </a:r>
            <a:r>
              <a:rPr lang="de-DE" sz="1800" dirty="0">
                <a:latin typeface="Karla" panose="020B0004030503030003" pitchFamily="34" charset="0"/>
              </a:rPr>
              <a:t>(rechts oben)</a:t>
            </a:r>
            <a:endParaRPr lang="de-AT" sz="1800" dirty="0">
              <a:latin typeface="Karla" panose="020B0004030503030003" pitchFamily="34" charset="0"/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A1A51CC3-DB45-7175-4028-B6DE5DBA7E8A}"/>
              </a:ext>
            </a:extLst>
          </p:cNvPr>
          <p:cNvSpPr/>
          <p:nvPr/>
        </p:nvSpPr>
        <p:spPr>
          <a:xfrm rot="15022834" flipH="1">
            <a:off x="6343016" y="3734061"/>
            <a:ext cx="802105" cy="433137"/>
          </a:xfrm>
          <a:prstGeom prst="rightArrow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1477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77E2F2E-FD2B-AD42-C811-CD47B3DC5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509" y="1584961"/>
            <a:ext cx="7678914" cy="435005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DAA75BD-9E6B-6E1F-21A4-CAD14248B221}"/>
              </a:ext>
            </a:extLst>
          </p:cNvPr>
          <p:cNvSpPr txBox="1"/>
          <p:nvPr/>
        </p:nvSpPr>
        <p:spPr>
          <a:xfrm>
            <a:off x="909319" y="1694574"/>
            <a:ext cx="304124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dirty="0">
                <a:solidFill>
                  <a:srgbClr val="001D35"/>
                </a:solidFill>
                <a:effectLst/>
                <a:latin typeface="Google Sans"/>
              </a:rPr>
              <a:t>Anschließend gehen Sie zum Reiter "Varianten" und erstellen die einzelnen Produktvarianten entweder manuell oder automatisch aus den Attributkombinationen.  </a:t>
            </a:r>
            <a:br>
              <a:rPr lang="de-DE" sz="1800" b="0" i="0" dirty="0">
                <a:solidFill>
                  <a:srgbClr val="001D35"/>
                </a:solidFill>
                <a:effectLst/>
                <a:latin typeface="Google Sans"/>
              </a:rPr>
            </a:br>
            <a:r>
              <a:rPr lang="de-DE" sz="1800" b="0" i="0" dirty="0">
                <a:solidFill>
                  <a:srgbClr val="001D35"/>
                </a:solidFill>
                <a:effectLst/>
                <a:latin typeface="Google Sans"/>
              </a:rPr>
              <a:t>Für jede Produkt-Variante können Sie dann individuelle Preise, Bilder und weitere spezifische Eigenschaften festlegen.</a:t>
            </a:r>
          </a:p>
          <a:p>
            <a:endParaRPr lang="de-DE" dirty="0">
              <a:solidFill>
                <a:srgbClr val="001D35"/>
              </a:solidFill>
              <a:latin typeface="Google Sans"/>
            </a:endParaRPr>
          </a:p>
          <a:p>
            <a:r>
              <a:rPr lang="de-DE" sz="1800" b="1" i="0" dirty="0">
                <a:solidFill>
                  <a:srgbClr val="001D35"/>
                </a:solidFill>
                <a:effectLst/>
                <a:latin typeface="Google Sans"/>
              </a:rPr>
              <a:t>Nachteil: </a:t>
            </a:r>
            <a:r>
              <a:rPr lang="de-DE" sz="1800" b="0" i="0" dirty="0">
                <a:solidFill>
                  <a:srgbClr val="001D35"/>
                </a:solidFill>
                <a:effectLst/>
                <a:latin typeface="Google Sans"/>
              </a:rPr>
              <a:t>die Attribute müssen bei jedem Produkt angelegt werden </a:t>
            </a:r>
            <a:endParaRPr lang="de-DE" sz="18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7CE8FB-D9B1-D55B-311C-32097A06B14D}"/>
              </a:ext>
            </a:extLst>
          </p:cNvPr>
          <p:cNvSpPr txBox="1">
            <a:spLocks/>
          </p:cNvSpPr>
          <p:nvPr/>
        </p:nvSpPr>
        <p:spPr>
          <a:xfrm>
            <a:off x="909320" y="755651"/>
            <a:ext cx="9806028" cy="8293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Karla SemiBold" panose="020B0004030503030003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Produkt-spezifische Attribute anlegen II</a:t>
            </a:r>
            <a:endParaRPr lang="de-AT" dirty="0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DF1B0758-595B-533C-A4D0-95B037350B6F}"/>
              </a:ext>
            </a:extLst>
          </p:cNvPr>
          <p:cNvSpPr/>
          <p:nvPr/>
        </p:nvSpPr>
        <p:spPr>
          <a:xfrm rot="8320448" flipH="1">
            <a:off x="5291130" y="4866952"/>
            <a:ext cx="802105" cy="433137"/>
          </a:xfrm>
          <a:prstGeom prst="rightArrow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503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0BC4FA3-6175-996B-FF33-A5EFFD147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10" y="-612396"/>
            <a:ext cx="4184049" cy="688439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715E534-D1D6-019B-EB4C-D6AC5BDCEBFE}"/>
              </a:ext>
            </a:extLst>
          </p:cNvPr>
          <p:cNvSpPr txBox="1"/>
          <p:nvPr/>
        </p:nvSpPr>
        <p:spPr>
          <a:xfrm>
            <a:off x="1413195" y="1589199"/>
            <a:ext cx="28837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/>
              <a:t>Wenn der Unterpunkt Varianten aktiv ist, gibt es auch den Button </a:t>
            </a:r>
            <a:r>
              <a:rPr lang="de-DE" sz="1800" i="1" dirty="0" err="1"/>
              <a:t>Bulk</a:t>
            </a:r>
            <a:r>
              <a:rPr lang="de-DE" sz="1800" i="1" dirty="0"/>
              <a:t> </a:t>
            </a:r>
            <a:r>
              <a:rPr lang="de-DE" sz="1800" i="1" dirty="0" err="1"/>
              <a:t>actions</a:t>
            </a:r>
            <a:r>
              <a:rPr lang="de-DE" sz="1800" i="1" dirty="0"/>
              <a:t> </a:t>
            </a:r>
            <a:r>
              <a:rPr lang="de-DE" sz="1800" dirty="0"/>
              <a:t>zu sehen, in dem die verschiedensten Einträge festgelegt werden können.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DA298B6B-5C80-80F1-D354-0ECFD0A68CAC}"/>
              </a:ext>
            </a:extLst>
          </p:cNvPr>
          <p:cNvSpPr/>
          <p:nvPr/>
        </p:nvSpPr>
        <p:spPr>
          <a:xfrm rot="12932320" flipH="1">
            <a:off x="4665897" y="5436897"/>
            <a:ext cx="802105" cy="433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4713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1066F9D-39DF-18EB-F961-27281A7A0E93}"/>
              </a:ext>
            </a:extLst>
          </p:cNvPr>
          <p:cNvSpPr txBox="1">
            <a:spLocks/>
          </p:cNvSpPr>
          <p:nvPr/>
        </p:nvSpPr>
        <p:spPr>
          <a:xfrm>
            <a:off x="909320" y="755651"/>
            <a:ext cx="9264490" cy="8293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Karla SemiBold" panose="020B0004030503030003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Allgemeine Produkt-„Attribute“ anlegen I </a:t>
            </a:r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C829345-CA83-F3C5-933A-BEFE75B6A0FF}"/>
              </a:ext>
            </a:extLst>
          </p:cNvPr>
          <p:cNvSpPr txBox="1"/>
          <p:nvPr/>
        </p:nvSpPr>
        <p:spPr>
          <a:xfrm>
            <a:off x="886840" y="1584961"/>
            <a:ext cx="323239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latin typeface="Karla" panose="020B0004030503030003" pitchFamily="34" charset="0"/>
              </a:rPr>
              <a:t>Allgemeine Produkt-“Attribute“ sind in WooCommerce unter </a:t>
            </a:r>
            <a:r>
              <a:rPr lang="de-DE" sz="1800" b="1" dirty="0">
                <a:latin typeface="Karla" panose="020B0004030503030003" pitchFamily="34" charset="0"/>
              </a:rPr>
              <a:t>Eigenschaften anzulegen</a:t>
            </a:r>
            <a:r>
              <a:rPr lang="de-DE" sz="1800" dirty="0">
                <a:latin typeface="Karla" panose="020B0004030503030003" pitchFamily="34" charset="0"/>
              </a:rPr>
              <a:t>! </a:t>
            </a:r>
            <a:br>
              <a:rPr lang="de-DE" sz="1800" dirty="0">
                <a:latin typeface="Karla" panose="020B0004030503030003" pitchFamily="34" charset="0"/>
              </a:rPr>
            </a:br>
            <a:endParaRPr lang="de-DE" sz="1800" dirty="0">
              <a:latin typeface="Karla" panose="020B0004030503030003" pitchFamily="34" charset="0"/>
            </a:endParaRPr>
          </a:p>
          <a:p>
            <a:br>
              <a:rPr lang="de-DE" sz="1800" dirty="0">
                <a:latin typeface="Karla" panose="020B0004030503030003" pitchFamily="34" charset="0"/>
              </a:rPr>
            </a:br>
            <a:r>
              <a:rPr lang="de-DE" sz="1800" dirty="0">
                <a:latin typeface="Karla" panose="020B0004030503030003" pitchFamily="34" charset="0"/>
              </a:rPr>
              <a:t>Auf </a:t>
            </a:r>
            <a:r>
              <a:rPr lang="de-DE" sz="1800" i="1" dirty="0">
                <a:latin typeface="Karla" panose="020B0004030503030003" pitchFamily="34" charset="0"/>
              </a:rPr>
              <a:t>Produkte</a:t>
            </a:r>
            <a:r>
              <a:rPr lang="de-DE" sz="1800" dirty="0">
                <a:latin typeface="Karla" panose="020B0004030503030003" pitchFamily="34" charset="0"/>
              </a:rPr>
              <a:t> klicken. </a:t>
            </a:r>
            <a:br>
              <a:rPr lang="de-DE" sz="1800" dirty="0">
                <a:latin typeface="Karla" panose="020B0004030503030003" pitchFamily="34" charset="0"/>
              </a:rPr>
            </a:br>
            <a:r>
              <a:rPr lang="de-DE" sz="1800" dirty="0">
                <a:latin typeface="Karla" panose="020B0004030503030003" pitchFamily="34" charset="0"/>
              </a:rPr>
              <a:t>Sie sehen danach alle Produkte untereinander aufgelistet! </a:t>
            </a:r>
            <a:br>
              <a:rPr lang="de-DE" sz="1800" dirty="0">
                <a:latin typeface="Karla" panose="020B0004030503030003" pitchFamily="34" charset="0"/>
              </a:rPr>
            </a:br>
            <a:endParaRPr lang="de-DE" sz="1800" dirty="0">
              <a:latin typeface="Karla" panose="020B0004030503030003" pitchFamily="34" charset="0"/>
            </a:endParaRPr>
          </a:p>
          <a:p>
            <a:endParaRPr lang="de-DE" sz="1800" dirty="0">
              <a:latin typeface="Karla" panose="020B0004030503030003" pitchFamily="34" charset="0"/>
            </a:endParaRPr>
          </a:p>
          <a:p>
            <a:endParaRPr lang="de-DE" sz="1800" dirty="0">
              <a:latin typeface="Karla" panose="020B0004030503030003" pitchFamily="34" charset="0"/>
            </a:endParaRPr>
          </a:p>
          <a:p>
            <a:endParaRPr lang="de-DE" sz="1800" dirty="0">
              <a:latin typeface="Karla" panose="020B0004030503030003" pitchFamily="34" charset="0"/>
            </a:endParaRPr>
          </a:p>
          <a:p>
            <a:r>
              <a:rPr lang="de-DE" sz="1800" dirty="0">
                <a:latin typeface="Karla" panose="020B0004030503030003" pitchFamily="34" charset="0"/>
              </a:rPr>
              <a:t>Im Menü links steht weiter unten nochmals der Unterpunkt Eigenschaften.</a:t>
            </a:r>
            <a:endParaRPr lang="de-AT" sz="1800" dirty="0">
              <a:latin typeface="Karla" panose="020B0004030503030003" pitchFamily="34" charset="0"/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A1A51CC3-DB45-7175-4028-B6DE5DBA7E8A}"/>
              </a:ext>
            </a:extLst>
          </p:cNvPr>
          <p:cNvSpPr/>
          <p:nvPr/>
        </p:nvSpPr>
        <p:spPr>
          <a:xfrm rot="11966433" flipH="1">
            <a:off x="3666858" y="5832003"/>
            <a:ext cx="802105" cy="433137"/>
          </a:xfrm>
          <a:prstGeom prst="rightArrow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A0A4E69-69B0-B284-5E71-AE739467F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8" y="1604183"/>
            <a:ext cx="6933639" cy="4762870"/>
          </a:xfrm>
          <a:prstGeom prst="rect">
            <a:avLst/>
          </a:prstGeom>
        </p:spPr>
      </p:pic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FC9DACF8-4F35-5F31-E11F-D1465D1CDA67}"/>
              </a:ext>
            </a:extLst>
          </p:cNvPr>
          <p:cNvSpPr/>
          <p:nvPr/>
        </p:nvSpPr>
        <p:spPr>
          <a:xfrm rot="11791982" flipH="1">
            <a:off x="3662689" y="3704523"/>
            <a:ext cx="802105" cy="433137"/>
          </a:xfrm>
          <a:prstGeom prst="rightArrow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5699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C7CE8FB-D9B1-D55B-311C-32097A06B14D}"/>
              </a:ext>
            </a:extLst>
          </p:cNvPr>
          <p:cNvSpPr txBox="1">
            <a:spLocks/>
          </p:cNvSpPr>
          <p:nvPr/>
        </p:nvSpPr>
        <p:spPr>
          <a:xfrm>
            <a:off x="909320" y="755651"/>
            <a:ext cx="9806028" cy="8293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Karla SemiBold" panose="020B0004030503030003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Allgemeine Produkt-„Attribute“ anlegen II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75F1A0A-AB65-66DF-C311-44F1C8790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909" y="1751328"/>
            <a:ext cx="8339091" cy="447032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A4AE5AE-97C4-15E7-61EC-20244209FEBA}"/>
              </a:ext>
            </a:extLst>
          </p:cNvPr>
          <p:cNvSpPr txBox="1"/>
          <p:nvPr/>
        </p:nvSpPr>
        <p:spPr>
          <a:xfrm>
            <a:off x="886841" y="1584961"/>
            <a:ext cx="277059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latin typeface="Karla" panose="020B0004030503030003" pitchFamily="34" charset="0"/>
              </a:rPr>
              <a:t>Auf </a:t>
            </a:r>
            <a:r>
              <a:rPr lang="de-DE" sz="1800" i="1" dirty="0">
                <a:latin typeface="Karla" panose="020B0004030503030003" pitchFamily="34" charset="0"/>
              </a:rPr>
              <a:t>Eigenschaften</a:t>
            </a:r>
            <a:r>
              <a:rPr lang="de-DE" sz="1800" dirty="0">
                <a:latin typeface="Karla" panose="020B0004030503030003" pitchFamily="34" charset="0"/>
              </a:rPr>
              <a:t> klicken. Hier werden neue </a:t>
            </a:r>
            <a:r>
              <a:rPr lang="de-DE" sz="1800" i="1" dirty="0">
                <a:latin typeface="Karla" panose="020B0004030503030003" pitchFamily="34" charset="0"/>
              </a:rPr>
              <a:t>Eigenschaften</a:t>
            </a:r>
            <a:r>
              <a:rPr lang="de-DE" sz="1800" dirty="0">
                <a:latin typeface="Karla" panose="020B0004030503030003" pitchFamily="34" charset="0"/>
              </a:rPr>
              <a:t> angelegt (oder bereits angelegte ergänzt)</a:t>
            </a:r>
            <a:r>
              <a:rPr lang="de-DE" sz="1800" dirty="0"/>
              <a:t>, aber diesmal gelten diese FÜR ALLE Produkte, d.h. im Falle eines </a:t>
            </a:r>
            <a:r>
              <a:rPr lang="de-DE" sz="1800" i="1" dirty="0"/>
              <a:t>variablen Produktes</a:t>
            </a:r>
            <a:r>
              <a:rPr lang="de-DE" sz="1800" dirty="0"/>
              <a:t> stehen die hier eingetragenen Eigenschaften zur Verfügung!</a:t>
            </a:r>
            <a:br>
              <a:rPr lang="de-DE" sz="1800" dirty="0"/>
            </a:br>
            <a:endParaRPr lang="de-DE" sz="1800" dirty="0">
              <a:latin typeface="Karla" panose="020B0004030503030003" pitchFamily="34" charset="0"/>
            </a:endParaRPr>
          </a:p>
          <a:p>
            <a:r>
              <a:rPr lang="de-DE" sz="1800" dirty="0">
                <a:latin typeface="Karla" panose="020B0004030503030003" pitchFamily="34" charset="0"/>
              </a:rPr>
              <a:t>Speichern mittels anklicken des blauen Button </a:t>
            </a:r>
            <a:r>
              <a:rPr lang="de-DE" sz="1800" i="1" dirty="0">
                <a:latin typeface="Karla" panose="020B0004030503030003" pitchFamily="34" charset="0"/>
              </a:rPr>
              <a:t>Eigenschaft hinzufügen</a:t>
            </a:r>
            <a:br>
              <a:rPr lang="de-DE" sz="1800" dirty="0">
                <a:latin typeface="Karla" panose="020B0004030503030003" pitchFamily="34" charset="0"/>
              </a:rPr>
            </a:br>
            <a:r>
              <a:rPr lang="de-DE" sz="1800" dirty="0">
                <a:latin typeface="Karla" panose="020B0004030503030003" pitchFamily="34" charset="0"/>
              </a:rPr>
              <a:t>(links unten)</a:t>
            </a:r>
            <a:endParaRPr lang="de-AT" sz="1800" dirty="0">
              <a:latin typeface="Karla" panose="020B0004030503030003" pitchFamily="34" charset="0"/>
            </a:endParaRP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E90D7EA9-D700-8460-206F-128EB6C7662A}"/>
              </a:ext>
            </a:extLst>
          </p:cNvPr>
          <p:cNvSpPr/>
          <p:nvPr/>
        </p:nvSpPr>
        <p:spPr>
          <a:xfrm rot="20512023" flipH="1">
            <a:off x="6296936" y="1400276"/>
            <a:ext cx="802105" cy="433137"/>
          </a:xfrm>
          <a:prstGeom prst="rightArrow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851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C93B3-F981-4E28-851E-54857ABB1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631DE6-0C17-4562-AA85-FAC24554D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/>
              <a:t>Modularer Kurs:</a:t>
            </a:r>
          </a:p>
          <a:p>
            <a:pPr lvl="0" fontAlgn="base"/>
            <a:r>
              <a:rPr lang="de-DE" dirty="0"/>
              <a:t>Onlineshop</a:t>
            </a:r>
            <a:endParaRPr lang="de-AT" dirty="0"/>
          </a:p>
          <a:p>
            <a:pPr lvl="0" fontAlgn="base"/>
            <a:r>
              <a:rPr lang="en-US" dirty="0"/>
              <a:t>Newsletter Marketing &amp; Mobile Marketing </a:t>
            </a:r>
            <a:endParaRPr lang="de-AT" dirty="0"/>
          </a:p>
          <a:p>
            <a:pPr lvl="0" fontAlgn="base"/>
            <a:r>
              <a:rPr lang="de-DE" dirty="0"/>
              <a:t>Rechtliche Grundlagen &amp; DSVGO</a:t>
            </a:r>
            <a:endParaRPr lang="de-AT" dirty="0"/>
          </a:p>
          <a:p>
            <a:pPr lvl="0" fontAlgn="base"/>
            <a:r>
              <a:rPr lang="de-DE" dirty="0"/>
              <a:t>Online Marketing Grundlagen, Website Analyse</a:t>
            </a:r>
            <a:endParaRPr lang="de-AT" dirty="0"/>
          </a:p>
          <a:p>
            <a:pPr lvl="0" fontAlgn="base"/>
            <a:r>
              <a:rPr lang="de-DE" dirty="0"/>
              <a:t>Suchmaschinenmarketing &amp; Analyse</a:t>
            </a:r>
            <a:endParaRPr lang="de-AT" dirty="0"/>
          </a:p>
          <a:p>
            <a:pPr lvl="0" fontAlgn="base"/>
            <a:r>
              <a:rPr lang="en-US" dirty="0"/>
              <a:t>Social Media Marketing </a:t>
            </a:r>
            <a:endParaRPr lang="de-AT" dirty="0"/>
          </a:p>
          <a:p>
            <a:pPr lvl="0" fontAlgn="base"/>
            <a:r>
              <a:rPr lang="de-DE" dirty="0"/>
              <a:t>Kommunikation, Kund*</a:t>
            </a:r>
            <a:r>
              <a:rPr lang="de-DE" dirty="0" err="1"/>
              <a:t>innenreklamation</a:t>
            </a:r>
            <a:r>
              <a:rPr lang="de-DE" dirty="0"/>
              <a:t> &amp; Kund*</a:t>
            </a:r>
            <a:r>
              <a:rPr lang="de-DE" dirty="0" err="1"/>
              <a:t>innenbindung</a:t>
            </a:r>
            <a:r>
              <a:rPr lang="de-DE" dirty="0"/>
              <a:t> </a:t>
            </a:r>
            <a:endParaRPr lang="de-AT" dirty="0"/>
          </a:p>
          <a:p>
            <a:pPr lvl="0" fontAlgn="base"/>
            <a:r>
              <a:rPr lang="de-DE" dirty="0"/>
              <a:t>WooCommerce (eShop-Lösung)</a:t>
            </a:r>
            <a:endParaRPr lang="de-AT" dirty="0"/>
          </a:p>
          <a:p>
            <a:r>
              <a:rPr lang="de-DE" dirty="0"/>
              <a:t>Bearbeiten von Warendaten in WooCommerce</a:t>
            </a:r>
            <a:endParaRPr lang="de-AT" dirty="0"/>
          </a:p>
        </p:txBody>
      </p:sp>
      <p:sp>
        <p:nvSpPr>
          <p:cNvPr id="4" name="Pfeil: nach rechts gekrümmt 3">
            <a:extLst>
              <a:ext uri="{FF2B5EF4-FFF2-40B4-BE49-F238E27FC236}">
                <a16:creationId xmlns:a16="http://schemas.microsoft.com/office/drawing/2014/main" id="{BCDB0ADC-A63F-4F2D-8BD0-932213394183}"/>
              </a:ext>
            </a:extLst>
          </p:cNvPr>
          <p:cNvSpPr/>
          <p:nvPr/>
        </p:nvSpPr>
        <p:spPr>
          <a:xfrm flipH="1">
            <a:off x="9646920" y="2229644"/>
            <a:ext cx="1394460" cy="1771650"/>
          </a:xfrm>
          <a:prstGeom prst="curv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74DFE130-392D-CC59-E2F1-8160215B5545}"/>
              </a:ext>
            </a:extLst>
          </p:cNvPr>
          <p:cNvSpPr txBox="1"/>
          <p:nvPr/>
        </p:nvSpPr>
        <p:spPr>
          <a:xfrm>
            <a:off x="723009" y="1268233"/>
            <a:ext cx="2641628" cy="50366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spcBef>
                <a:spcPts val="195"/>
              </a:spcBef>
              <a:tabLst>
                <a:tab pos="3350895" algn="l"/>
              </a:tabLst>
            </a:pPr>
            <a:r>
              <a:rPr dirty="0" err="1">
                <a:latin typeface="Karla" panose="020B0004030503030003" pitchFamily="34" charset="0"/>
              </a:rPr>
              <a:t>Ist</a:t>
            </a:r>
            <a:r>
              <a:rPr dirty="0">
                <a:latin typeface="Karla" panose="020B0004030503030003" pitchFamily="34" charset="0"/>
              </a:rPr>
              <a:t> die Reihenfolge nicht mehr ab- </a:t>
            </a:r>
            <a:r>
              <a:rPr dirty="0" err="1">
                <a:latin typeface="Karla" panose="020B0004030503030003" pitchFamily="34" charset="0"/>
              </a:rPr>
              <a:t>oder</a:t>
            </a:r>
            <a:r>
              <a:rPr dirty="0">
                <a:latin typeface="Karla" panose="020B0004030503030003" pitchFamily="34" charset="0"/>
              </a:rPr>
              <a:t>  auf</a:t>
            </a:r>
            <a:r>
              <a:rPr lang="de-DE" dirty="0">
                <a:latin typeface="Karla" panose="020B0004030503030003" pitchFamily="34" charset="0"/>
              </a:rPr>
              <a:t>-</a:t>
            </a:r>
            <a:r>
              <a:rPr dirty="0" err="1">
                <a:latin typeface="Karla" panose="020B0004030503030003" pitchFamily="34" charset="0"/>
              </a:rPr>
              <a:t>steigend</a:t>
            </a:r>
            <a:r>
              <a:rPr dirty="0">
                <a:latin typeface="Karla" panose="020B0004030503030003" pitchFamily="34" charset="0"/>
              </a:rPr>
              <a:t>, weil z.B. weitere Farben oder </a:t>
            </a:r>
            <a:r>
              <a:rPr dirty="0" err="1">
                <a:latin typeface="Karla" panose="020B0004030503030003" pitchFamily="34" charset="0"/>
              </a:rPr>
              <a:t>Größen</a:t>
            </a:r>
            <a:r>
              <a:rPr dirty="0">
                <a:latin typeface="Karla" panose="020B0004030503030003" pitchFamily="34" charset="0"/>
              </a:rPr>
              <a:t>  </a:t>
            </a:r>
            <a:r>
              <a:rPr dirty="0" err="1">
                <a:latin typeface="Karla" panose="020B0004030503030003" pitchFamily="34" charset="0"/>
              </a:rPr>
              <a:t>hin</a:t>
            </a:r>
            <a:r>
              <a:rPr lang="de-DE" dirty="0">
                <a:latin typeface="Karla" panose="020B0004030503030003" pitchFamily="34" charset="0"/>
              </a:rPr>
              <a:t>-</a:t>
            </a:r>
            <a:r>
              <a:rPr dirty="0" err="1">
                <a:latin typeface="Karla" panose="020B0004030503030003" pitchFamily="34" charset="0"/>
              </a:rPr>
              <a:t>zugefügt</a:t>
            </a:r>
            <a:r>
              <a:rPr dirty="0">
                <a:latin typeface="Karla" panose="020B0004030503030003" pitchFamily="34" charset="0"/>
              </a:rPr>
              <a:t> wurden, </a:t>
            </a:r>
            <a:br>
              <a:rPr lang="de-DE" dirty="0">
                <a:latin typeface="Karla" panose="020B0004030503030003" pitchFamily="34" charset="0"/>
              </a:rPr>
            </a:br>
            <a:r>
              <a:rPr dirty="0">
                <a:latin typeface="Karla" panose="020B0004030503030003" pitchFamily="34" charset="0"/>
              </a:rPr>
              <a:t>Klick</a:t>
            </a:r>
            <a:r>
              <a:rPr lang="de-DE" dirty="0">
                <a:latin typeface="Karla" panose="020B0004030503030003" pitchFamily="34" charset="0"/>
              </a:rPr>
              <a:t> </a:t>
            </a:r>
            <a:r>
              <a:rPr dirty="0">
                <a:latin typeface="Karla" panose="020B0004030503030003" pitchFamily="34" charset="0"/>
              </a:rPr>
              <a:t>+</a:t>
            </a:r>
            <a:r>
              <a:rPr lang="de-DE" dirty="0">
                <a:latin typeface="Karla" panose="020B0004030503030003" pitchFamily="34" charset="0"/>
              </a:rPr>
              <a:t> </a:t>
            </a:r>
            <a:r>
              <a:rPr dirty="0" err="1">
                <a:latin typeface="Karla" panose="020B0004030503030003" pitchFamily="34" charset="0"/>
              </a:rPr>
              <a:t>Halten</a:t>
            </a:r>
            <a:r>
              <a:rPr dirty="0">
                <a:latin typeface="Karla" panose="020B0004030503030003" pitchFamily="34" charset="0"/>
              </a:rPr>
              <a:t> auf</a:t>
            </a:r>
            <a:r>
              <a:rPr lang="de-DE" dirty="0">
                <a:latin typeface="Karla" panose="020B0004030503030003" pitchFamily="34" charset="0"/>
              </a:rPr>
              <a:t> die 3 kleinen Striche (rot </a:t>
            </a:r>
            <a:r>
              <a:rPr lang="de-DE" dirty="0" err="1">
                <a:latin typeface="Karla" panose="020B0004030503030003" pitchFamily="34" charset="0"/>
              </a:rPr>
              <a:t>umringelt</a:t>
            </a:r>
            <a:r>
              <a:rPr lang="de-DE" dirty="0">
                <a:latin typeface="Karla" panose="020B0004030503030003" pitchFamily="34" charset="0"/>
              </a:rPr>
              <a:t>!) und dann </a:t>
            </a:r>
            <a:r>
              <a:rPr dirty="0" err="1">
                <a:latin typeface="Karla" panose="020B0004030503030003" pitchFamily="34" charset="0"/>
              </a:rPr>
              <a:t>einfach</a:t>
            </a:r>
            <a:r>
              <a:rPr dirty="0">
                <a:latin typeface="Karla" panose="020B0004030503030003" pitchFamily="34" charset="0"/>
              </a:rPr>
              <a:t> an die </a:t>
            </a:r>
            <a:r>
              <a:rPr dirty="0" err="1">
                <a:latin typeface="Karla" panose="020B0004030503030003" pitchFamily="34" charset="0"/>
              </a:rPr>
              <a:t>richtige</a:t>
            </a:r>
            <a:r>
              <a:rPr dirty="0">
                <a:latin typeface="Karla" panose="020B0004030503030003" pitchFamily="34" charset="0"/>
              </a:rPr>
              <a:t> Stelle </a:t>
            </a:r>
            <a:r>
              <a:rPr dirty="0" err="1">
                <a:latin typeface="Karla" panose="020B0004030503030003" pitchFamily="34" charset="0"/>
              </a:rPr>
              <a:t>ziehen</a:t>
            </a:r>
            <a:r>
              <a:rPr lang="de-DE" dirty="0">
                <a:latin typeface="Karla" panose="020B0004030503030003" pitchFamily="34" charset="0"/>
              </a:rPr>
              <a:t> (höher oder tiefer)</a:t>
            </a:r>
            <a:r>
              <a:rPr dirty="0">
                <a:latin typeface="Karla" panose="020B0004030503030003" pitchFamily="34" charset="0"/>
              </a:rPr>
              <a:t>.</a:t>
            </a:r>
            <a:endParaRPr lang="de-DE" dirty="0">
              <a:latin typeface="Karla" panose="020B0004030503030003" pitchFamily="34" charset="0"/>
            </a:endParaRPr>
          </a:p>
          <a:p>
            <a:pPr marL="12700" marR="5080">
              <a:spcBef>
                <a:spcPts val="195"/>
              </a:spcBef>
              <a:tabLst>
                <a:tab pos="3350895" algn="l"/>
              </a:tabLst>
            </a:pPr>
            <a:br>
              <a:rPr lang="de-AT" u="sng" dirty="0">
                <a:latin typeface="Karla" panose="020B0004030503030003" pitchFamily="34" charset="0"/>
              </a:rPr>
            </a:br>
            <a:r>
              <a:rPr lang="de-DE" u="sng" dirty="0">
                <a:latin typeface="Karla" panose="020B0004030503030003" pitchFamily="34" charset="0"/>
              </a:rPr>
              <a:t>Empfehlung: </a:t>
            </a:r>
            <a:r>
              <a:rPr lang="de-DE" dirty="0">
                <a:latin typeface="Karla" panose="020B0004030503030003" pitchFamily="34" charset="0"/>
              </a:rPr>
              <a:t>immer </a:t>
            </a:r>
            <a:r>
              <a:rPr dirty="0" err="1">
                <a:latin typeface="Karla" panose="020B0004030503030003" pitchFamily="34" charset="0"/>
              </a:rPr>
              <a:t>gleich</a:t>
            </a:r>
            <a:r>
              <a:rPr dirty="0">
                <a:latin typeface="Karla" panose="020B0004030503030003" pitchFamily="34" charset="0"/>
              </a:rPr>
              <a:t>  machen, da mit der Zeit viele </a:t>
            </a:r>
            <a:r>
              <a:rPr dirty="0" err="1">
                <a:latin typeface="Karla" panose="020B0004030503030003" pitchFamily="34" charset="0"/>
              </a:rPr>
              <a:t>Eigenschaften</a:t>
            </a:r>
            <a:r>
              <a:rPr dirty="0">
                <a:latin typeface="Karla" panose="020B0004030503030003" pitchFamily="34" charset="0"/>
              </a:rPr>
              <a:t> </a:t>
            </a:r>
            <a:r>
              <a:rPr dirty="0" err="1">
                <a:latin typeface="Karla" panose="020B0004030503030003" pitchFamily="34" charset="0"/>
              </a:rPr>
              <a:t>hin</a:t>
            </a:r>
            <a:r>
              <a:rPr lang="de-DE" dirty="0">
                <a:latin typeface="Karla" panose="020B0004030503030003" pitchFamily="34" charset="0"/>
              </a:rPr>
              <a:t>-</a:t>
            </a:r>
            <a:r>
              <a:rPr dirty="0" err="1">
                <a:latin typeface="Karla" panose="020B0004030503030003" pitchFamily="34" charset="0"/>
              </a:rPr>
              <a:t>zukommen</a:t>
            </a:r>
            <a:r>
              <a:rPr dirty="0">
                <a:latin typeface="Karla" panose="020B0004030503030003" pitchFamily="34" charset="0"/>
              </a:rPr>
              <a:t> </a:t>
            </a:r>
            <a:r>
              <a:rPr lang="de-DE" dirty="0">
                <a:latin typeface="Karla" panose="020B0004030503030003" pitchFamily="34" charset="0"/>
              </a:rPr>
              <a:t>können </a:t>
            </a:r>
            <a:r>
              <a:rPr dirty="0">
                <a:latin typeface="Karla" panose="020B0004030503030003" pitchFamily="34" charset="0"/>
              </a:rPr>
              <a:t>und es </a:t>
            </a:r>
            <a:r>
              <a:rPr dirty="0" err="1">
                <a:latin typeface="Karla" panose="020B0004030503030003" pitchFamily="34" charset="0"/>
              </a:rPr>
              <a:t>dann</a:t>
            </a:r>
            <a:r>
              <a:rPr dirty="0">
                <a:latin typeface="Karla" panose="020B0004030503030003" pitchFamily="34" charset="0"/>
              </a:rPr>
              <a:t> </a:t>
            </a:r>
            <a:r>
              <a:rPr dirty="0" err="1">
                <a:latin typeface="Karla" panose="020B0004030503030003" pitchFamily="34" charset="0"/>
              </a:rPr>
              <a:t>unübersichtlich</a:t>
            </a:r>
            <a:r>
              <a:rPr dirty="0">
                <a:latin typeface="Karla" panose="020B0004030503030003" pitchFamily="34" charset="0"/>
              </a:rPr>
              <a:t> wird. </a:t>
            </a:r>
            <a:br>
              <a:rPr lang="de-DE" dirty="0">
                <a:latin typeface="Karla" panose="020B0004030503030003" pitchFamily="34" charset="0"/>
              </a:rPr>
            </a:br>
            <a:r>
              <a:rPr dirty="0" err="1">
                <a:latin typeface="Karla" panose="020B0004030503030003" pitchFamily="34" charset="0"/>
              </a:rPr>
              <a:t>Gleiches</a:t>
            </a:r>
            <a:r>
              <a:rPr dirty="0">
                <a:latin typeface="Karla" panose="020B0004030503030003" pitchFamily="34" charset="0"/>
              </a:rPr>
              <a:t> gilt für  Kategorien, Info weiter unten.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7881204C-B4CE-3C60-371C-ECF6350C5D30}"/>
              </a:ext>
            </a:extLst>
          </p:cNvPr>
          <p:cNvSpPr/>
          <p:nvPr/>
        </p:nvSpPr>
        <p:spPr>
          <a:xfrm>
            <a:off x="3579322" y="1331650"/>
            <a:ext cx="8605421" cy="4669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545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D097150D-A6AB-3E57-BBAE-42C730A720CE}"/>
              </a:ext>
            </a:extLst>
          </p:cNvPr>
          <p:cNvSpPr txBox="1"/>
          <p:nvPr/>
        </p:nvSpPr>
        <p:spPr>
          <a:xfrm>
            <a:off x="758522" y="1626190"/>
            <a:ext cx="2393051" cy="16870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spcBef>
                <a:spcPts val="195"/>
              </a:spcBef>
            </a:pPr>
            <a:r>
              <a:rPr dirty="0">
                <a:latin typeface="Karla" panose="020B0004030503030003" pitchFamily="34" charset="0"/>
              </a:rPr>
              <a:t>Nach dem Erstellen der Eigenschaft auf </a:t>
            </a:r>
            <a:r>
              <a:rPr i="1" dirty="0">
                <a:latin typeface="Karla" panose="020B0004030503030003" pitchFamily="34" charset="0"/>
              </a:rPr>
              <a:t>Produkte </a:t>
            </a:r>
            <a:r>
              <a:rPr dirty="0">
                <a:latin typeface="Karla" panose="020B0004030503030003" pitchFamily="34" charset="0"/>
              </a:rPr>
              <a:t>-&gt; </a:t>
            </a:r>
            <a:r>
              <a:rPr i="1" dirty="0">
                <a:latin typeface="Karla" panose="020B0004030503030003" pitchFamily="34" charset="0"/>
              </a:rPr>
              <a:t>Neues  Produkt hinzufügen</a:t>
            </a:r>
            <a:r>
              <a:rPr dirty="0">
                <a:latin typeface="Karla" panose="020B0004030503030003" pitchFamily="34" charset="0"/>
              </a:rPr>
              <a:t>. </a:t>
            </a:r>
            <a:br>
              <a:rPr lang="de-DE" dirty="0">
                <a:latin typeface="Karla" panose="020B0004030503030003" pitchFamily="34" charset="0"/>
              </a:rPr>
            </a:br>
            <a:r>
              <a:rPr dirty="0" err="1">
                <a:latin typeface="Karla" panose="020B0004030503030003" pitchFamily="34" charset="0"/>
              </a:rPr>
              <a:t>Jetzt</a:t>
            </a:r>
            <a:r>
              <a:rPr dirty="0">
                <a:latin typeface="Karla" panose="020B0004030503030003" pitchFamily="34" charset="0"/>
              </a:rPr>
              <a:t> sieht es in der Maske so aus: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66BA7B13-0C7F-8004-28F4-F75A53EF8B44}"/>
              </a:ext>
            </a:extLst>
          </p:cNvPr>
          <p:cNvSpPr/>
          <p:nvPr/>
        </p:nvSpPr>
        <p:spPr>
          <a:xfrm>
            <a:off x="3412899" y="1189044"/>
            <a:ext cx="10310357" cy="5158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6603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88EEC76-488C-3CC8-95D9-30F11B41A552}"/>
              </a:ext>
            </a:extLst>
          </p:cNvPr>
          <p:cNvGrpSpPr/>
          <p:nvPr/>
        </p:nvGrpSpPr>
        <p:grpSpPr>
          <a:xfrm>
            <a:off x="771152" y="1095306"/>
            <a:ext cx="10601141" cy="5172329"/>
            <a:chOff x="2360257" y="1370514"/>
            <a:chExt cx="9831743" cy="4861611"/>
          </a:xfrm>
        </p:grpSpPr>
        <p:sp>
          <p:nvSpPr>
            <p:cNvPr id="2" name="object 2">
              <a:extLst>
                <a:ext uri="{FF2B5EF4-FFF2-40B4-BE49-F238E27FC236}">
                  <a16:creationId xmlns:a16="http://schemas.microsoft.com/office/drawing/2014/main" id="{7F64A850-A7F4-4757-82BD-6CC6609F7420}"/>
                </a:ext>
              </a:extLst>
            </p:cNvPr>
            <p:cNvSpPr/>
            <p:nvPr/>
          </p:nvSpPr>
          <p:spPr>
            <a:xfrm>
              <a:off x="2360257" y="1370514"/>
              <a:ext cx="9831743" cy="48616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1E4152B9-6605-6ED2-F426-6805EA5AE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9228" y="1524756"/>
              <a:ext cx="2066971" cy="270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8001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ACB82136-A16F-3A85-D614-A691A76B2BE2}"/>
              </a:ext>
            </a:extLst>
          </p:cNvPr>
          <p:cNvSpPr/>
          <p:nvPr/>
        </p:nvSpPr>
        <p:spPr>
          <a:xfrm>
            <a:off x="749130" y="1177309"/>
            <a:ext cx="10693740" cy="502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7580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D8564A5A-78EE-717C-253A-B89D9E1145F7}"/>
              </a:ext>
            </a:extLst>
          </p:cNvPr>
          <p:cNvSpPr txBox="1"/>
          <p:nvPr/>
        </p:nvSpPr>
        <p:spPr>
          <a:xfrm>
            <a:off x="1290571" y="1645722"/>
            <a:ext cx="2846422" cy="3257302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spcBef>
                <a:spcPts val="840"/>
              </a:spcBef>
            </a:pPr>
            <a:r>
              <a:rPr b="1" dirty="0">
                <a:latin typeface="Karla" panose="020B0004030503030003" pitchFamily="34" charset="0"/>
              </a:rPr>
              <a:t>Jetzt noch die Varianten:</a:t>
            </a:r>
          </a:p>
          <a:p>
            <a:pPr marL="12700" marR="5080">
              <a:spcBef>
                <a:spcPts val="844"/>
              </a:spcBef>
            </a:pPr>
            <a:r>
              <a:rPr dirty="0">
                <a:latin typeface="Karla" panose="020B0004030503030003" pitchFamily="34" charset="0"/>
              </a:rPr>
              <a:t>Vorteil, jede Variante kann individuell bearbeitet werden:  Eigene Artikelnr, eigenes Bild, eigenen Lagerstand  (Stückzahl), eigenen Preis (z.B. könnte Größe S € 9,99, </a:t>
            </a:r>
            <a:br>
              <a:rPr lang="de-DE" dirty="0">
                <a:latin typeface="Karla" panose="020B0004030503030003" pitchFamily="34" charset="0"/>
              </a:rPr>
            </a:br>
            <a:r>
              <a:rPr dirty="0" err="1">
                <a:latin typeface="Karla" panose="020B0004030503030003" pitchFamily="34" charset="0"/>
              </a:rPr>
              <a:t>Größe</a:t>
            </a:r>
            <a:r>
              <a:rPr dirty="0">
                <a:latin typeface="Karla" panose="020B0004030503030003" pitchFamily="34" charset="0"/>
              </a:rPr>
              <a:t>  M € 11,99, </a:t>
            </a:r>
            <a:br>
              <a:rPr lang="de-DE" dirty="0">
                <a:latin typeface="Karla" panose="020B0004030503030003" pitchFamily="34" charset="0"/>
              </a:rPr>
            </a:br>
            <a:r>
              <a:rPr dirty="0" err="1">
                <a:latin typeface="Karla" panose="020B0004030503030003" pitchFamily="34" charset="0"/>
              </a:rPr>
              <a:t>Größe</a:t>
            </a:r>
            <a:r>
              <a:rPr dirty="0">
                <a:latin typeface="Karla" panose="020B0004030503030003" pitchFamily="34" charset="0"/>
              </a:rPr>
              <a:t> L </a:t>
            </a:r>
            <a:r>
              <a:rPr dirty="0" err="1">
                <a:latin typeface="Karla" panose="020B0004030503030003" pitchFamily="34" charset="0"/>
              </a:rPr>
              <a:t>statt</a:t>
            </a:r>
            <a:r>
              <a:rPr dirty="0">
                <a:latin typeface="Karla" panose="020B0004030503030003" pitchFamily="34" charset="0"/>
              </a:rPr>
              <a:t> </a:t>
            </a:r>
            <a:br>
              <a:rPr lang="de-DE" dirty="0">
                <a:latin typeface="Karla" panose="020B0004030503030003" pitchFamily="34" charset="0"/>
              </a:rPr>
            </a:br>
            <a:r>
              <a:rPr dirty="0" err="1">
                <a:latin typeface="Karla" panose="020B0004030503030003" pitchFamily="34" charset="0"/>
              </a:rPr>
              <a:t>Regulärpreis</a:t>
            </a:r>
            <a:r>
              <a:rPr dirty="0">
                <a:latin typeface="Karla" panose="020B0004030503030003" pitchFamily="34" charset="0"/>
              </a:rPr>
              <a:t> € 13,99 </a:t>
            </a:r>
            <a:br>
              <a:rPr lang="de-DE" dirty="0">
                <a:latin typeface="Karla" panose="020B0004030503030003" pitchFamily="34" charset="0"/>
              </a:rPr>
            </a:br>
            <a:r>
              <a:rPr dirty="0">
                <a:latin typeface="Karla" panose="020B0004030503030003" pitchFamily="34" charset="0"/>
              </a:rPr>
              <a:t>=  Angebotspreis € 7,99)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1E31AD42-AC67-2F45-947E-26D55722F05F}"/>
              </a:ext>
            </a:extLst>
          </p:cNvPr>
          <p:cNvSpPr/>
          <p:nvPr/>
        </p:nvSpPr>
        <p:spPr>
          <a:xfrm>
            <a:off x="4362706" y="1535837"/>
            <a:ext cx="10768176" cy="4350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487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7381CFD-2193-8642-0E3C-6A3E730D88AC}"/>
              </a:ext>
            </a:extLst>
          </p:cNvPr>
          <p:cNvSpPr/>
          <p:nvPr/>
        </p:nvSpPr>
        <p:spPr>
          <a:xfrm>
            <a:off x="506782" y="850143"/>
            <a:ext cx="11320778" cy="569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3876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6074FA82-8427-BEE0-DC31-C63B072CECBC}"/>
              </a:ext>
            </a:extLst>
          </p:cNvPr>
          <p:cNvSpPr txBox="1"/>
          <p:nvPr/>
        </p:nvSpPr>
        <p:spPr>
          <a:xfrm>
            <a:off x="838419" y="1320128"/>
            <a:ext cx="4141954" cy="453906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spcBef>
                <a:spcPts val="195"/>
              </a:spcBef>
            </a:pPr>
            <a:r>
              <a:rPr dirty="0" err="1">
                <a:latin typeface="Karla" panose="020B0004030503030003" pitchFamily="34" charset="0"/>
              </a:rPr>
              <a:t>Vorteil</a:t>
            </a:r>
            <a:r>
              <a:rPr dirty="0">
                <a:latin typeface="Karla" panose="020B0004030503030003" pitchFamily="34" charset="0"/>
              </a:rPr>
              <a:t> </a:t>
            </a:r>
            <a:r>
              <a:rPr lang="de-DE" dirty="0">
                <a:latin typeface="Karla" panose="020B0004030503030003" pitchFamily="34" charset="0"/>
              </a:rPr>
              <a:t>des Anlegens allgemeiner </a:t>
            </a:r>
            <a:r>
              <a:rPr dirty="0">
                <a:latin typeface="Karla" panose="020B0004030503030003" pitchFamily="34" charset="0"/>
              </a:rPr>
              <a:t> </a:t>
            </a:r>
            <a:r>
              <a:rPr dirty="0" err="1">
                <a:latin typeface="Karla" panose="020B0004030503030003" pitchFamily="34" charset="0"/>
              </a:rPr>
              <a:t>Eigenschaften</a:t>
            </a:r>
            <a:r>
              <a:rPr lang="de-DE" dirty="0">
                <a:latin typeface="Karla" panose="020B0004030503030003" pitchFamily="34" charset="0"/>
              </a:rPr>
              <a:t>:</a:t>
            </a:r>
            <a:r>
              <a:rPr dirty="0">
                <a:latin typeface="Karla" panose="020B0004030503030003" pitchFamily="34" charset="0"/>
              </a:rPr>
              <a:t> </a:t>
            </a:r>
            <a:r>
              <a:rPr lang="de-DE" dirty="0">
                <a:latin typeface="Karla" panose="020B0004030503030003" pitchFamily="34" charset="0"/>
              </a:rPr>
              <a:t>sie </a:t>
            </a:r>
            <a:r>
              <a:rPr dirty="0" err="1">
                <a:latin typeface="Karla" panose="020B0004030503030003" pitchFamily="34" charset="0"/>
              </a:rPr>
              <a:t>sind</a:t>
            </a:r>
            <a:r>
              <a:rPr dirty="0">
                <a:latin typeface="Karla" panose="020B0004030503030003" pitchFamily="34" charset="0"/>
              </a:rPr>
              <a:t> </a:t>
            </a:r>
            <a:r>
              <a:rPr dirty="0" err="1">
                <a:latin typeface="Karla" panose="020B0004030503030003" pitchFamily="34" charset="0"/>
              </a:rPr>
              <a:t>jetzt</a:t>
            </a:r>
            <a:r>
              <a:rPr dirty="0">
                <a:latin typeface="Karla" panose="020B0004030503030003" pitchFamily="34" charset="0"/>
              </a:rPr>
              <a:t> </a:t>
            </a:r>
            <a:r>
              <a:rPr dirty="0" err="1">
                <a:latin typeface="Karla" panose="020B0004030503030003" pitchFamily="34" charset="0"/>
              </a:rPr>
              <a:t>gespeichert</a:t>
            </a:r>
            <a:r>
              <a:rPr dirty="0">
                <a:latin typeface="Karla" panose="020B0004030503030003" pitchFamily="34" charset="0"/>
              </a:rPr>
              <a:t>, können immer wieder verwendet oder </a:t>
            </a:r>
            <a:r>
              <a:rPr dirty="0" err="1">
                <a:latin typeface="Karla" panose="020B0004030503030003" pitchFamily="34" charset="0"/>
              </a:rPr>
              <a:t>ergänzt</a:t>
            </a:r>
            <a:r>
              <a:rPr dirty="0">
                <a:latin typeface="Karla" panose="020B0004030503030003" pitchFamily="34" charset="0"/>
              </a:rPr>
              <a:t> </a:t>
            </a:r>
            <a:r>
              <a:rPr dirty="0" err="1">
                <a:latin typeface="Karla" panose="020B0004030503030003" pitchFamily="34" charset="0"/>
              </a:rPr>
              <a:t>werden</a:t>
            </a:r>
            <a:r>
              <a:rPr dirty="0">
                <a:latin typeface="Karla" panose="020B0004030503030003" pitchFamily="34" charset="0"/>
              </a:rPr>
              <a:t>. Kostet einmal Zeit beim Anlegen, aber langfristig  erhöht es den Workflow</a:t>
            </a:r>
          </a:p>
          <a:p>
            <a:pPr marL="12700" algn="just">
              <a:spcBef>
                <a:spcPts val="1285"/>
              </a:spcBef>
            </a:pPr>
            <a:r>
              <a:rPr dirty="0">
                <a:latin typeface="Karla" panose="020B0004030503030003" pitchFamily="34" charset="0"/>
              </a:rPr>
              <a:t>Kategorien anlegen:</a:t>
            </a:r>
          </a:p>
          <a:p>
            <a:pPr marL="195580" marR="600710">
              <a:spcBef>
                <a:spcPts val="70"/>
              </a:spcBef>
            </a:pPr>
            <a:r>
              <a:rPr dirty="0">
                <a:latin typeface="Karla" panose="020B0004030503030003" pitchFamily="34" charset="0"/>
              </a:rPr>
              <a:t>1.) Über(Haupt)kategorie anlegen (z.B. Bekleidung)  </a:t>
            </a:r>
            <a:endParaRPr lang="de-DE" dirty="0">
              <a:latin typeface="Karla" panose="020B0004030503030003" pitchFamily="34" charset="0"/>
            </a:endParaRPr>
          </a:p>
          <a:p>
            <a:pPr marL="195580" marR="600710">
              <a:spcBef>
                <a:spcPts val="70"/>
              </a:spcBef>
            </a:pPr>
            <a:r>
              <a:rPr lang="de-DE" dirty="0">
                <a:latin typeface="Karla" panose="020B0004030503030003" pitchFamily="34" charset="0"/>
              </a:rPr>
              <a:t>2.) </a:t>
            </a:r>
            <a:r>
              <a:rPr dirty="0" err="1">
                <a:latin typeface="Karla" panose="020B0004030503030003" pitchFamily="34" charset="0"/>
              </a:rPr>
              <a:t>Unterkategorie</a:t>
            </a:r>
            <a:r>
              <a:rPr dirty="0">
                <a:latin typeface="Karla" panose="020B0004030503030003" pitchFamily="34" charset="0"/>
              </a:rPr>
              <a:t> </a:t>
            </a:r>
            <a:r>
              <a:rPr dirty="0" err="1">
                <a:latin typeface="Karla" panose="020B0004030503030003" pitchFamily="34" charset="0"/>
              </a:rPr>
              <a:t>anlegen</a:t>
            </a:r>
            <a:r>
              <a:rPr dirty="0">
                <a:latin typeface="Karla" panose="020B0004030503030003" pitchFamily="34" charset="0"/>
              </a:rPr>
              <a:t> </a:t>
            </a:r>
            <a:br>
              <a:rPr lang="de-DE" dirty="0">
                <a:latin typeface="Karla" panose="020B0004030503030003" pitchFamily="34" charset="0"/>
              </a:rPr>
            </a:br>
            <a:r>
              <a:rPr dirty="0">
                <a:latin typeface="Karla" panose="020B0004030503030003" pitchFamily="34" charset="0"/>
              </a:rPr>
              <a:t>(Herren T-Shirts)</a:t>
            </a:r>
          </a:p>
          <a:p>
            <a:pPr marL="195580">
              <a:spcBef>
                <a:spcPts val="740"/>
              </a:spcBef>
            </a:pPr>
            <a:r>
              <a:rPr dirty="0">
                <a:latin typeface="Karla" panose="020B0004030503030003" pitchFamily="34" charset="0"/>
              </a:rPr>
              <a:t>3.) Unterkategorie </a:t>
            </a:r>
            <a:r>
              <a:rPr dirty="0" err="1">
                <a:latin typeface="Karla" panose="020B0004030503030003" pitchFamily="34" charset="0"/>
              </a:rPr>
              <a:t>anlegen</a:t>
            </a:r>
            <a:r>
              <a:rPr dirty="0">
                <a:latin typeface="Karla" panose="020B0004030503030003" pitchFamily="34" charset="0"/>
              </a:rPr>
              <a:t> </a:t>
            </a:r>
            <a:br>
              <a:rPr lang="de-DE" dirty="0">
                <a:latin typeface="Karla" panose="020B0004030503030003" pitchFamily="34" charset="0"/>
              </a:rPr>
            </a:br>
            <a:r>
              <a:rPr dirty="0">
                <a:latin typeface="Karla" panose="020B0004030503030003" pitchFamily="34" charset="0"/>
              </a:rPr>
              <a:t>(Damen T-Shirts)</a:t>
            </a:r>
          </a:p>
          <a:p>
            <a:pPr marL="195580">
              <a:spcBef>
                <a:spcPts val="740"/>
              </a:spcBef>
            </a:pPr>
            <a:r>
              <a:rPr dirty="0">
                <a:latin typeface="Karla" panose="020B0004030503030003" pitchFamily="34" charset="0"/>
              </a:rPr>
              <a:t>4.) Unter-Unterkategorie </a:t>
            </a:r>
            <a:r>
              <a:rPr dirty="0" err="1">
                <a:latin typeface="Karla" panose="020B0004030503030003" pitchFamily="34" charset="0"/>
              </a:rPr>
              <a:t>anlegen</a:t>
            </a:r>
            <a:r>
              <a:rPr dirty="0">
                <a:latin typeface="Karla" panose="020B0004030503030003" pitchFamily="34" charset="0"/>
              </a:rPr>
              <a:t> </a:t>
            </a:r>
            <a:br>
              <a:rPr lang="de-DE" dirty="0">
                <a:latin typeface="Karla" panose="020B0004030503030003" pitchFamily="34" charset="0"/>
              </a:rPr>
            </a:br>
            <a:r>
              <a:rPr dirty="0">
                <a:latin typeface="Karla" panose="020B0004030503030003" pitchFamily="34" charset="0"/>
              </a:rPr>
              <a:t>(T-Shirts langarm)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B31CA142-0F2A-D83F-F9ED-D0793D7D1F83}"/>
              </a:ext>
            </a:extLst>
          </p:cNvPr>
          <p:cNvSpPr/>
          <p:nvPr/>
        </p:nvSpPr>
        <p:spPr>
          <a:xfrm>
            <a:off x="5164338" y="1112153"/>
            <a:ext cx="10676758" cy="5208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866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A54D2D2-2665-4CFD-354F-B4F02AA62FA3}"/>
              </a:ext>
            </a:extLst>
          </p:cNvPr>
          <p:cNvSpPr/>
          <p:nvPr/>
        </p:nvSpPr>
        <p:spPr>
          <a:xfrm>
            <a:off x="4697366" y="1180089"/>
            <a:ext cx="12441329" cy="5300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3E21F990-DBAF-92B4-09E5-9947BF24C5E2}"/>
              </a:ext>
            </a:extLst>
          </p:cNvPr>
          <p:cNvSpPr txBox="1"/>
          <p:nvPr/>
        </p:nvSpPr>
        <p:spPr>
          <a:xfrm>
            <a:off x="678620" y="1180089"/>
            <a:ext cx="4018746" cy="317458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103505">
              <a:spcBef>
                <a:spcPts val="195"/>
              </a:spcBef>
            </a:pPr>
            <a:r>
              <a:rPr dirty="0">
                <a:latin typeface="Karla" panose="020B0004030503030003" pitchFamily="34" charset="0"/>
              </a:rPr>
              <a:t>Gut </a:t>
            </a:r>
            <a:r>
              <a:rPr dirty="0" err="1">
                <a:latin typeface="Karla" panose="020B0004030503030003" pitchFamily="34" charset="0"/>
              </a:rPr>
              <a:t>zu</a:t>
            </a:r>
            <a:r>
              <a:rPr dirty="0">
                <a:latin typeface="Karla" panose="020B0004030503030003" pitchFamily="34" charset="0"/>
              </a:rPr>
              <a:t> </a:t>
            </a:r>
            <a:r>
              <a:rPr dirty="0" err="1">
                <a:latin typeface="Karla" panose="020B0004030503030003" pitchFamily="34" charset="0"/>
              </a:rPr>
              <a:t>erkennen</a:t>
            </a:r>
            <a:r>
              <a:rPr lang="de-DE" dirty="0">
                <a:latin typeface="Karla" panose="020B0004030503030003" pitchFamily="34" charset="0"/>
              </a:rPr>
              <a:t>:</a:t>
            </a:r>
            <a:r>
              <a:rPr dirty="0">
                <a:latin typeface="Karla" panose="020B0004030503030003" pitchFamily="34" charset="0"/>
              </a:rPr>
              <a:t> Bekleidung ist die Hauptkategorie, </a:t>
            </a:r>
            <a:br>
              <a:rPr lang="de-DE" dirty="0">
                <a:latin typeface="Karla" panose="020B0004030503030003" pitchFamily="34" charset="0"/>
              </a:rPr>
            </a:br>
            <a:r>
              <a:rPr dirty="0">
                <a:latin typeface="Karla" panose="020B0004030503030003" pitchFamily="34" charset="0"/>
              </a:rPr>
              <a:t>- Damen  T-Shirt (ein Strich </a:t>
            </a:r>
            <a:r>
              <a:rPr dirty="0" err="1">
                <a:latin typeface="Karla" panose="020B0004030503030003" pitchFamily="34" charset="0"/>
              </a:rPr>
              <a:t>davor</a:t>
            </a:r>
            <a:r>
              <a:rPr dirty="0">
                <a:latin typeface="Karla" panose="020B0004030503030003" pitchFamily="34" charset="0"/>
              </a:rPr>
              <a:t> </a:t>
            </a:r>
            <a:br>
              <a:rPr lang="de-DE" dirty="0">
                <a:latin typeface="Karla" panose="020B0004030503030003" pitchFamily="34" charset="0"/>
              </a:rPr>
            </a:br>
            <a:r>
              <a:rPr dirty="0">
                <a:latin typeface="Karla" panose="020B0004030503030003" pitchFamily="34" charset="0"/>
              </a:rPr>
              <a:t>= Merkmal für Unterkategorie) und </a:t>
            </a:r>
            <a:r>
              <a:rPr dirty="0" err="1">
                <a:latin typeface="Karla" panose="020B0004030503030003" pitchFamily="34" charset="0"/>
              </a:rPr>
              <a:t>bei</a:t>
            </a:r>
            <a:r>
              <a:rPr dirty="0">
                <a:latin typeface="Karla" panose="020B0004030503030003" pitchFamily="34" charset="0"/>
              </a:rPr>
              <a:t> </a:t>
            </a:r>
            <a:br>
              <a:rPr lang="de-DE" dirty="0">
                <a:latin typeface="Karla" panose="020B0004030503030003" pitchFamily="34" charset="0"/>
              </a:rPr>
            </a:br>
            <a:r>
              <a:rPr dirty="0">
                <a:latin typeface="Karla" panose="020B0004030503030003" pitchFamily="34" charset="0"/>
              </a:rPr>
              <a:t>- - T-Shirt Langarm (zwei Striche </a:t>
            </a:r>
            <a:r>
              <a:rPr dirty="0" err="1">
                <a:latin typeface="Karla" panose="020B0004030503030003" pitchFamily="34" charset="0"/>
              </a:rPr>
              <a:t>davor</a:t>
            </a:r>
            <a:r>
              <a:rPr dirty="0">
                <a:latin typeface="Karla" panose="020B0004030503030003" pitchFamily="34" charset="0"/>
              </a:rPr>
              <a:t> </a:t>
            </a:r>
            <a:br>
              <a:rPr lang="de-DE" dirty="0">
                <a:latin typeface="Karla" panose="020B0004030503030003" pitchFamily="34" charset="0"/>
              </a:rPr>
            </a:br>
            <a:r>
              <a:rPr dirty="0">
                <a:latin typeface="Karla" panose="020B0004030503030003" pitchFamily="34" charset="0"/>
              </a:rPr>
              <a:t>= Merkmal für  Unter-Unterkategorie)</a:t>
            </a:r>
          </a:p>
          <a:p>
            <a:pPr marL="12700" marR="5080">
              <a:spcBef>
                <a:spcPts val="800"/>
              </a:spcBef>
              <a:tabLst>
                <a:tab pos="1694814" algn="l"/>
              </a:tabLst>
            </a:pPr>
            <a:r>
              <a:rPr dirty="0">
                <a:latin typeface="Karla" panose="020B0004030503030003" pitchFamily="34" charset="0"/>
              </a:rPr>
              <a:t>Wie auch bei den Eigenschaften kann man </a:t>
            </a:r>
            <a:r>
              <a:rPr lang="de-DE" dirty="0">
                <a:latin typeface="Karla" panose="020B0004030503030003" pitchFamily="34" charset="0"/>
              </a:rPr>
              <a:t>hier </a:t>
            </a:r>
            <a:r>
              <a:rPr dirty="0" err="1">
                <a:latin typeface="Karla" panose="020B0004030503030003" pitchFamily="34" charset="0"/>
              </a:rPr>
              <a:t>durch</a:t>
            </a:r>
            <a:r>
              <a:rPr dirty="0">
                <a:latin typeface="Karla" panose="020B0004030503030003" pitchFamily="34" charset="0"/>
              </a:rPr>
              <a:t> </a:t>
            </a:r>
            <a:r>
              <a:rPr dirty="0" err="1">
                <a:latin typeface="Karla" panose="020B0004030503030003" pitchFamily="34" charset="0"/>
              </a:rPr>
              <a:t>Klicken+Halten</a:t>
            </a:r>
            <a:r>
              <a:rPr dirty="0">
                <a:latin typeface="Karla" panose="020B0004030503030003" pitchFamily="34" charset="0"/>
              </a:rPr>
              <a:t> auf</a:t>
            </a:r>
            <a:r>
              <a:rPr lang="de-DE" dirty="0">
                <a:latin typeface="Karla" panose="020B0004030503030003" pitchFamily="34" charset="0"/>
              </a:rPr>
              <a:t> </a:t>
            </a:r>
            <a:r>
              <a:rPr dirty="0">
                <a:latin typeface="Karla" panose="020B0004030503030003" pitchFamily="34" charset="0"/>
              </a:rPr>
              <a:t>die </a:t>
            </a:r>
            <a:r>
              <a:rPr dirty="0" err="1">
                <a:latin typeface="Karla" panose="020B0004030503030003" pitchFamily="34" charset="0"/>
              </a:rPr>
              <a:t>Positionen</a:t>
            </a:r>
            <a:r>
              <a:rPr dirty="0">
                <a:latin typeface="Karla" panose="020B0004030503030003" pitchFamily="34" charset="0"/>
              </a:rPr>
              <a:t> </a:t>
            </a:r>
            <a:r>
              <a:rPr lang="de-DE" dirty="0">
                <a:latin typeface="Karla" panose="020B0004030503030003" pitchFamily="34" charset="0"/>
              </a:rPr>
              <a:t>die Reihung </a:t>
            </a:r>
            <a:r>
              <a:rPr dirty="0" err="1">
                <a:latin typeface="Karla" panose="020B0004030503030003" pitchFamily="34" charset="0"/>
              </a:rPr>
              <a:t>ändern</a:t>
            </a:r>
            <a:r>
              <a:rPr dirty="0">
                <a:latin typeface="Karla" panose="020B0004030503030003" pitchFamily="34" charset="0"/>
              </a:rPr>
              <a:t>. In der </a:t>
            </a:r>
            <a:r>
              <a:rPr dirty="0" err="1">
                <a:latin typeface="Karla" panose="020B0004030503030003" pitchFamily="34" charset="0"/>
              </a:rPr>
              <a:t>Maske</a:t>
            </a:r>
            <a:r>
              <a:rPr dirty="0">
                <a:latin typeface="Karla" panose="020B0004030503030003" pitchFamily="34" charset="0"/>
              </a:rPr>
              <a:t> für</a:t>
            </a:r>
            <a:r>
              <a:rPr lang="de-DE" dirty="0">
                <a:latin typeface="Karla" panose="020B0004030503030003" pitchFamily="34" charset="0"/>
              </a:rPr>
              <a:t> </a:t>
            </a:r>
            <a:r>
              <a:rPr dirty="0">
                <a:latin typeface="Karla" panose="020B0004030503030003" pitchFamily="34" charset="0"/>
              </a:rPr>
              <a:t>„Neues Produkt hinzufügen“ sieht es dann so </a:t>
            </a:r>
            <a:r>
              <a:rPr dirty="0" err="1">
                <a:latin typeface="Karla" panose="020B0004030503030003" pitchFamily="34" charset="0"/>
              </a:rPr>
              <a:t>aus</a:t>
            </a:r>
            <a:r>
              <a:rPr dirty="0">
                <a:latin typeface="Karla" panose="020B00040305030300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8732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333915D6-1297-5BD0-FE8C-EFB80A3C3BFA}"/>
              </a:ext>
            </a:extLst>
          </p:cNvPr>
          <p:cNvSpPr/>
          <p:nvPr/>
        </p:nvSpPr>
        <p:spPr>
          <a:xfrm>
            <a:off x="5813891" y="1331649"/>
            <a:ext cx="4493084" cy="5107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6D0B8E2-67B2-AC1F-B059-8C231F0BBBA5}"/>
              </a:ext>
            </a:extLst>
          </p:cNvPr>
          <p:cNvSpPr txBox="1"/>
          <p:nvPr/>
        </p:nvSpPr>
        <p:spPr>
          <a:xfrm>
            <a:off x="1005396" y="1980590"/>
            <a:ext cx="42413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53035">
              <a:spcBef>
                <a:spcPts val="844"/>
              </a:spcBef>
            </a:pPr>
            <a:r>
              <a:rPr lang="de-DE" u="sng" dirty="0">
                <a:latin typeface="Karla" panose="020B0004030503030003" pitchFamily="34" charset="0"/>
              </a:rPr>
              <a:t>Achtung!</a:t>
            </a:r>
            <a:r>
              <a:rPr lang="de-DE" dirty="0">
                <a:latin typeface="Karla" panose="020B0004030503030003" pitchFamily="34" charset="0"/>
              </a:rPr>
              <a:t> </a:t>
            </a:r>
            <a:br>
              <a:rPr lang="de-DE" dirty="0">
                <a:latin typeface="Karla" panose="020B0004030503030003" pitchFamily="34" charset="0"/>
              </a:rPr>
            </a:br>
            <a:r>
              <a:rPr lang="de-DE" dirty="0">
                <a:latin typeface="Karla" panose="020B0004030503030003" pitchFamily="34" charset="0"/>
              </a:rPr>
              <a:t>Beim Anlegen allgemeiner Eigenschaften: die Änderung der Reihenfolge/ Position gilt immer für alle Benutzer!</a:t>
            </a:r>
          </a:p>
        </p:txBody>
      </p:sp>
    </p:spTree>
    <p:extLst>
      <p:ext uri="{BB962C8B-B14F-4D97-AF65-F5344CB8AC3E}">
        <p14:creationId xmlns:p14="http://schemas.microsoft.com/office/powerpoint/2010/main" val="1792763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1300E-F942-A5E8-E867-0F5731406185}"/>
              </a:ext>
            </a:extLst>
          </p:cNvPr>
          <p:cNvSpPr txBox="1">
            <a:spLocks/>
          </p:cNvSpPr>
          <p:nvPr/>
        </p:nvSpPr>
        <p:spPr>
          <a:xfrm>
            <a:off x="909320" y="755651"/>
            <a:ext cx="9806028" cy="8293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Karla SemiBold" panose="020B0004030503030003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Empfehlenswerte Plugins</a:t>
            </a:r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705115-CBF7-AE76-0352-EC6FCA9F65CD}"/>
              </a:ext>
            </a:extLst>
          </p:cNvPr>
          <p:cNvSpPr txBox="1"/>
          <p:nvPr/>
        </p:nvSpPr>
        <p:spPr>
          <a:xfrm>
            <a:off x="738322" y="1433626"/>
            <a:ext cx="11131123" cy="4985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5080" indent="-177800">
              <a:lnSpc>
                <a:spcPct val="103499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27355" algn="l"/>
              </a:tabLst>
            </a:pPr>
            <a:r>
              <a:rPr lang="de-DE" b="1" dirty="0">
                <a:latin typeface="Karla" panose="020B0004030503030003" pitchFamily="34" charset="0"/>
              </a:rPr>
              <a:t>Bright Plugin: </a:t>
            </a:r>
            <a:r>
              <a:rPr lang="de-DE" dirty="0">
                <a:latin typeface="Karla" panose="020B0004030503030003" pitchFamily="34" charset="0"/>
              </a:rPr>
              <a:t>Produktfilter für WooCommerce: erweiterte Filteroption, mit der Kunden schneller das finden, wonach sie suchen.</a:t>
            </a:r>
          </a:p>
          <a:p>
            <a:pPr marL="177800" marR="5080" indent="-177800">
              <a:lnSpc>
                <a:spcPct val="103499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37515" algn="l"/>
              </a:tabLst>
            </a:pPr>
            <a:r>
              <a:rPr lang="de-DE" b="1" dirty="0">
                <a:latin typeface="Karla" panose="020B0004030503030003" pitchFamily="34" charset="0"/>
              </a:rPr>
              <a:t>WooCommerce </a:t>
            </a:r>
            <a:r>
              <a:rPr lang="de-DE" b="1" dirty="0" err="1">
                <a:latin typeface="Karla" panose="020B0004030503030003" pitchFamily="34" charset="0"/>
              </a:rPr>
              <a:t>Pre</a:t>
            </a:r>
            <a:r>
              <a:rPr lang="de-DE" b="1" dirty="0">
                <a:latin typeface="Karla" panose="020B0004030503030003" pitchFamily="34" charset="0"/>
              </a:rPr>
              <a:t>-Orders-Plugin</a:t>
            </a:r>
            <a:r>
              <a:rPr lang="de-DE" dirty="0">
                <a:latin typeface="Karla" panose="020B0004030503030003" pitchFamily="34" charset="0"/>
              </a:rPr>
              <a:t>: Unser WooCommerce </a:t>
            </a:r>
            <a:r>
              <a:rPr lang="de-DE" dirty="0" err="1">
                <a:latin typeface="Karla" panose="020B0004030503030003" pitchFamily="34" charset="0"/>
              </a:rPr>
              <a:t>Pre</a:t>
            </a:r>
            <a:r>
              <a:rPr lang="de-DE" dirty="0">
                <a:latin typeface="Karla" panose="020B0004030503030003" pitchFamily="34" charset="0"/>
              </a:rPr>
              <a:t>-Orders-Plugin ist ein effizientes  System, das sich leicht auf die spezifischen Bedürfnisse eines WooCommerce-Stores übertragen </a:t>
            </a:r>
            <a:r>
              <a:rPr lang="de-DE" dirty="0" err="1">
                <a:latin typeface="Karla" panose="020B0004030503030003" pitchFamily="34" charset="0"/>
              </a:rPr>
              <a:t>lässt</a:t>
            </a:r>
            <a:r>
              <a:rPr lang="de-DE" dirty="0">
                <a:latin typeface="Karla" panose="020B0004030503030003" pitchFamily="34" charset="0"/>
              </a:rPr>
              <a:t> und es Ihnen ermöglicht, </a:t>
            </a:r>
            <a:br>
              <a:rPr lang="de-DE" dirty="0">
                <a:latin typeface="Karla" panose="020B0004030503030003" pitchFamily="34" charset="0"/>
              </a:rPr>
            </a:br>
            <a:r>
              <a:rPr lang="de-DE" dirty="0" err="1">
                <a:latin typeface="Karla" panose="020B0004030503030003" pitchFamily="34" charset="0"/>
              </a:rPr>
              <a:t>Pre</a:t>
            </a:r>
            <a:r>
              <a:rPr lang="de-DE" dirty="0">
                <a:latin typeface="Karla" panose="020B0004030503030003" pitchFamily="34" charset="0"/>
              </a:rPr>
              <a:t>-Sales umfassend  zu verfolgen.</a:t>
            </a:r>
          </a:p>
          <a:p>
            <a:pPr marL="177800" marR="5080" indent="-1778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b="1" dirty="0">
                <a:latin typeface="Karla" panose="020B0004030503030003" pitchFamily="34" charset="0"/>
              </a:rPr>
              <a:t>Code-</a:t>
            </a:r>
            <a:r>
              <a:rPr lang="de-DE" b="1" dirty="0" err="1">
                <a:latin typeface="Karla" panose="020B0004030503030003" pitchFamily="34" charset="0"/>
              </a:rPr>
              <a:t>Snippets</a:t>
            </a:r>
            <a:r>
              <a:rPr lang="de-DE" dirty="0">
                <a:latin typeface="Karla" panose="020B0004030503030003" pitchFamily="34" charset="0"/>
              </a:rPr>
              <a:t> für WordPress (Für  Fortgeschrittene)</a:t>
            </a:r>
            <a:br>
              <a:rPr lang="de-DE" dirty="0">
                <a:latin typeface="Karla" panose="020B0004030503030003" pitchFamily="34" charset="0"/>
              </a:rPr>
            </a:br>
            <a:r>
              <a:rPr lang="de-DE" dirty="0">
                <a:latin typeface="Karla" panose="020B0004030503030003" pitchFamily="34" charset="0"/>
              </a:rPr>
              <a:t>Code </a:t>
            </a:r>
            <a:r>
              <a:rPr lang="de-DE" dirty="0" err="1">
                <a:latin typeface="Karla" panose="020B0004030503030003" pitchFamily="34" charset="0"/>
              </a:rPr>
              <a:t>Snippets</a:t>
            </a:r>
            <a:r>
              <a:rPr lang="de-DE" dirty="0">
                <a:latin typeface="Karla" panose="020B0004030503030003" pitchFamily="34" charset="0"/>
              </a:rPr>
              <a:t> ermöglicht es, Ihre Website vollständig zu kontrollieren und alles von der Interaktivität und dem Styling im Frontend bis hin zur  vollständigen Anpassung des WordPress-Dashboards an Ihren Workflow zu optimieren</a:t>
            </a:r>
          </a:p>
          <a:p>
            <a:pPr marL="177800" marR="5080" indent="-1778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b="1" dirty="0">
                <a:latin typeface="Karla" panose="020B0004030503030003" pitchFamily="34" charset="0"/>
              </a:rPr>
              <a:t>Loco </a:t>
            </a:r>
            <a:r>
              <a:rPr lang="de-DE" b="1" dirty="0" err="1">
                <a:latin typeface="Karla" panose="020B0004030503030003" pitchFamily="34" charset="0"/>
              </a:rPr>
              <a:t>Translate</a:t>
            </a:r>
            <a:r>
              <a:rPr lang="de-DE" b="1" dirty="0">
                <a:latin typeface="Karla" panose="020B0004030503030003" pitchFamily="34" charset="0"/>
              </a:rPr>
              <a:t> </a:t>
            </a:r>
            <a:r>
              <a:rPr lang="de-DE" dirty="0">
                <a:latin typeface="Karla" panose="020B0004030503030003" pitchFamily="34" charset="0"/>
              </a:rPr>
              <a:t>für WordPress</a:t>
            </a:r>
            <a:br>
              <a:rPr lang="de-DE" dirty="0">
                <a:latin typeface="Karla" panose="020B0004030503030003" pitchFamily="34" charset="0"/>
              </a:rPr>
            </a:br>
            <a:r>
              <a:rPr lang="de-DE" dirty="0">
                <a:latin typeface="Karla" panose="020B0004030503030003" pitchFamily="34" charset="0"/>
              </a:rPr>
              <a:t>Sehr praktisches Plugin, wenn man Änderungen am Wording vornehmen will. Standard-Formulierung im WP ist „vorrätig“ oder „nicht vorrätig“, das kann mit Loco  </a:t>
            </a:r>
            <a:r>
              <a:rPr lang="de-DE" dirty="0" err="1">
                <a:latin typeface="Karla" panose="020B0004030503030003" pitchFamily="34" charset="0"/>
              </a:rPr>
              <a:t>Translate</a:t>
            </a:r>
            <a:r>
              <a:rPr lang="de-DE" dirty="0">
                <a:latin typeface="Karla" panose="020B0004030503030003" pitchFamily="34" charset="0"/>
              </a:rPr>
              <a:t> mit wenigen Klicks abgeändert werden z.B. </a:t>
            </a:r>
            <a:r>
              <a:rPr lang="de-DE" dirty="0" err="1">
                <a:latin typeface="Karla" panose="020B0004030503030003" pitchFamily="34" charset="0"/>
              </a:rPr>
              <a:t>in„lagernd</a:t>
            </a:r>
            <a:r>
              <a:rPr lang="de-DE" dirty="0">
                <a:latin typeface="Karla" panose="020B0004030503030003" pitchFamily="34" charset="0"/>
              </a:rPr>
              <a:t>“ und „ausverkauft“. Oder bei Aktions-Artikel statt „Angebot“ ändern in „Sale“.</a:t>
            </a:r>
          </a:p>
          <a:p>
            <a:pPr marL="177800" marR="5080" indent="-177800">
              <a:lnSpc>
                <a:spcPts val="248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b="1" dirty="0" err="1">
                <a:latin typeface="Karla" panose="020B0004030503030003" pitchFamily="34" charset="0"/>
              </a:rPr>
              <a:t>Yoast</a:t>
            </a:r>
            <a:r>
              <a:rPr lang="de-DE" b="1" dirty="0">
                <a:latin typeface="Karla" panose="020B0004030503030003" pitchFamily="34" charset="0"/>
              </a:rPr>
              <a:t> SEO </a:t>
            </a:r>
            <a:br>
              <a:rPr lang="de-DE" dirty="0">
                <a:latin typeface="Karla" panose="020B0004030503030003" pitchFamily="34" charset="0"/>
              </a:rPr>
            </a:br>
            <a:r>
              <a:rPr lang="de-DE" dirty="0">
                <a:latin typeface="Karla" panose="020B0004030503030003" pitchFamily="34" charset="0"/>
              </a:rPr>
              <a:t>Erst mit diesem Plug-in ist es möglich, einer </a:t>
            </a:r>
            <a:r>
              <a:rPr lang="de-DE" dirty="0" err="1">
                <a:latin typeface="Karla" panose="020B0004030503030003" pitchFamily="34" charset="0"/>
              </a:rPr>
              <a:t>Wordpress</a:t>
            </a:r>
            <a:r>
              <a:rPr lang="de-DE" dirty="0">
                <a:latin typeface="Karla" panose="020B0004030503030003" pitchFamily="34" charset="0"/>
              </a:rPr>
              <a:t>-Seite einen meta-title und eine meta-</a:t>
            </a:r>
            <a:r>
              <a:rPr lang="de-DE" dirty="0" err="1">
                <a:latin typeface="Karla" panose="020B0004030503030003" pitchFamily="34" charset="0"/>
              </a:rPr>
              <a:t>description</a:t>
            </a:r>
            <a:r>
              <a:rPr lang="de-DE" dirty="0">
                <a:latin typeface="Karla" panose="020B0004030503030003" pitchFamily="34" charset="0"/>
              </a:rPr>
              <a:t> „anzuhängen“. Das ist für die Auffindbarkeit der Seite (SEO) für Google extrem wichtig.</a:t>
            </a:r>
            <a:endParaRPr lang="de-AT" dirty="0">
              <a:latin typeface="Karla" panose="020B000403050303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2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B5244-517A-4AEC-8F30-F9FF555CB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7181A0-90F5-4A69-BEA4-BFF5ADD3D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8481"/>
            <a:ext cx="10515600" cy="106616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Begleitende Bücher: Lehrbuch &amp; Übungsbuch. Das Lehrbuch kann im Office ausgeborgt oder gekauft werden (Link am Bild).</a:t>
            </a:r>
            <a:endParaRPr lang="de-AT" dirty="0"/>
          </a:p>
        </p:txBody>
      </p:sp>
      <p:pic>
        <p:nvPicPr>
          <p:cNvPr id="6" name="Grafik 5">
            <a:hlinkClick r:id="rId2"/>
            <a:extLst>
              <a:ext uri="{FF2B5EF4-FFF2-40B4-BE49-F238E27FC236}">
                <a16:creationId xmlns:a16="http://schemas.microsoft.com/office/drawing/2014/main" id="{14B5EAF1-C448-44EB-BDE6-896A80C17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996" y="2891790"/>
            <a:ext cx="2448909" cy="3519076"/>
          </a:xfrm>
          <a:prstGeom prst="rect">
            <a:avLst/>
          </a:prstGeom>
        </p:spPr>
      </p:pic>
      <p:pic>
        <p:nvPicPr>
          <p:cNvPr id="7" name="Grafik 6">
            <a:hlinkClick r:id="rId4"/>
            <a:extLst>
              <a:ext uri="{FF2B5EF4-FFF2-40B4-BE49-F238E27FC236}">
                <a16:creationId xmlns:a16="http://schemas.microsoft.com/office/drawing/2014/main" id="{DE5E5C71-5D5E-4F3C-9B08-2F2737932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097" y="2891789"/>
            <a:ext cx="2448908" cy="351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77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22E5735-CD36-4133-5C07-978D9880150C}"/>
              </a:ext>
            </a:extLst>
          </p:cNvPr>
          <p:cNvSpPr txBox="1"/>
          <p:nvPr/>
        </p:nvSpPr>
        <p:spPr>
          <a:xfrm>
            <a:off x="909320" y="1694574"/>
            <a:ext cx="29999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/>
              <a:t>Durch die Implementierung von WooCommerce sind mehrere Zahlungsanbieter-Optionen automatisch hinzugekommen.</a:t>
            </a:r>
            <a:r>
              <a:rPr lang="de-DE" sz="1800" b="0" i="0" dirty="0">
                <a:solidFill>
                  <a:srgbClr val="001D35"/>
                </a:solidFill>
                <a:effectLst/>
                <a:latin typeface="Google Sans"/>
              </a:rPr>
              <a:t>. </a:t>
            </a:r>
            <a:endParaRPr lang="de-DE" sz="18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D87F45-0374-BF2D-5787-29DE16C4ADD8}"/>
              </a:ext>
            </a:extLst>
          </p:cNvPr>
          <p:cNvSpPr txBox="1">
            <a:spLocks/>
          </p:cNvSpPr>
          <p:nvPr/>
        </p:nvSpPr>
        <p:spPr>
          <a:xfrm>
            <a:off x="909320" y="755651"/>
            <a:ext cx="6414270" cy="8293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Karla SemiBold" panose="020B0004030503030003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Zahlungs-Anbieter festlegen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9A7F77-2A0C-C78B-9603-7E57C2813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270" y="1584961"/>
            <a:ext cx="7830777" cy="4914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CCD7A51D-4B24-D0FD-A45B-C1DF6D2643DD}"/>
              </a:ext>
            </a:extLst>
          </p:cNvPr>
          <p:cNvSpPr/>
          <p:nvPr/>
        </p:nvSpPr>
        <p:spPr>
          <a:xfrm rot="10800000" flipH="1">
            <a:off x="3005657" y="4126709"/>
            <a:ext cx="802105" cy="433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5890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0D69BC-FFA9-40FA-B0AF-70CE0C72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 1 – aus dem Übungsbuch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007319-0F7E-4075-BCE1-66BFE7B4A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Der Onlineshop eines Unternehmens wird um eine Hauptkategorie und eine Unterkategorie erweitert. In dieser Unterkategorie legen Sie einen Artikel an.</a:t>
            </a:r>
          </a:p>
          <a:p>
            <a:r>
              <a:rPr lang="de-DE" dirty="0"/>
              <a:t>Bei der Anlage des Artikels auf einen SEO optimierten Titel, eine verkaufsgerechte Beschreibung (L</a:t>
            </a:r>
            <a:r>
              <a:rPr lang="de-AT" dirty="0" err="1"/>
              <a:t>änge</a:t>
            </a:r>
            <a:r>
              <a:rPr lang="de-AT" dirty="0"/>
              <a:t> 75 – 150 Wörter) und alle anderen für die Artikelanlage relevanten Inhalte achten. Beachten Sie auch die rechtlichen Aspekte.</a:t>
            </a:r>
          </a:p>
          <a:p>
            <a:r>
              <a:rPr lang="de-DE" dirty="0"/>
              <a:t>E</a:t>
            </a:r>
            <a:r>
              <a:rPr lang="de-AT" dirty="0" err="1"/>
              <a:t>rstellen</a:t>
            </a:r>
            <a:r>
              <a:rPr lang="de-AT" dirty="0"/>
              <a:t> Sie den Artikel so weit, dass er im Online-Shop angezeigt werden kann.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812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0D69BC-FFA9-40FA-B0AF-70CE0C72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 1 – aus dem Übungsbuch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007319-0F7E-4075-BCE1-66BFE7B4A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Kategorie und Artikelangaben:</a:t>
            </a:r>
          </a:p>
          <a:p>
            <a:r>
              <a:rPr lang="de-DE" dirty="0"/>
              <a:t>Hauptkategorie: Bürotechnik</a:t>
            </a:r>
          </a:p>
          <a:p>
            <a:r>
              <a:rPr lang="de-DE" dirty="0"/>
              <a:t>Unterkategorie: Drucker</a:t>
            </a:r>
          </a:p>
          <a:p>
            <a:r>
              <a:rPr lang="de-DE" dirty="0"/>
              <a:t>Artikelbezeichnung: </a:t>
            </a:r>
            <a:r>
              <a:rPr lang="de-DE" dirty="0" err="1"/>
              <a:t>Dymo</a:t>
            </a:r>
            <a:r>
              <a:rPr lang="de-DE" dirty="0"/>
              <a:t> </a:t>
            </a:r>
            <a:r>
              <a:rPr lang="de-DE" dirty="0" err="1"/>
              <a:t>LabelWriter</a:t>
            </a:r>
            <a:r>
              <a:rPr lang="de-DE" dirty="0"/>
              <a:t> 450</a:t>
            </a:r>
          </a:p>
          <a:p>
            <a:r>
              <a:rPr lang="de-DE" dirty="0"/>
              <a:t>Preis: € 139,00</a:t>
            </a:r>
          </a:p>
          <a:p>
            <a:r>
              <a:rPr lang="de-DE" dirty="0"/>
              <a:t>UVP: € 154,00</a:t>
            </a:r>
          </a:p>
          <a:p>
            <a:r>
              <a:rPr lang="de-DE" dirty="0"/>
              <a:t>Beschreibung: Thermischer </a:t>
            </a:r>
            <a:r>
              <a:rPr lang="de-DE" dirty="0" err="1"/>
              <a:t>Etikettdrucker</a:t>
            </a:r>
            <a:r>
              <a:rPr lang="de-DE" dirty="0"/>
              <a:t> für Adress-, Liefer-, Aktenordner-, Lagerbestandsetiketten, Namensschilder, Barcodes. Geschwindigkeit bis zu 51 Etiketten/min.</a:t>
            </a:r>
          </a:p>
        </p:txBody>
      </p:sp>
    </p:spTree>
    <p:extLst>
      <p:ext uri="{BB962C8B-B14F-4D97-AF65-F5344CB8AC3E}">
        <p14:creationId xmlns:p14="http://schemas.microsoft.com/office/powerpoint/2010/main" val="2862905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0D69BC-FFA9-40FA-B0AF-70CE0C72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 1 – aus dem Übungsbuch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007319-0F7E-4075-BCE1-66BFE7B4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92"/>
            <a:ext cx="10515600" cy="49601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b="1" dirty="0"/>
              <a:t>Technische Daten:</a:t>
            </a:r>
          </a:p>
          <a:p>
            <a:r>
              <a:rPr lang="de-DE" dirty="0"/>
              <a:t>Druckertyp: Thermischer Etikettendrucker einfarbig</a:t>
            </a:r>
          </a:p>
          <a:p>
            <a:r>
              <a:rPr lang="de-DE" dirty="0"/>
              <a:t>Breite: 12,7 cm; Tiefe: 18,5 cm; Höhe: 13,3 cm</a:t>
            </a:r>
          </a:p>
          <a:p>
            <a:r>
              <a:rPr lang="de-DE" dirty="0"/>
              <a:t>Max. Auflösung (S/W): 600 dpi x 300 dpi</a:t>
            </a:r>
          </a:p>
          <a:p>
            <a:r>
              <a:rPr lang="de-DE" dirty="0"/>
              <a:t>Mediengrößen: Rolle (bis zu 6,2 cm Breite)</a:t>
            </a:r>
          </a:p>
          <a:p>
            <a:r>
              <a:rPr lang="de-DE" dirty="0"/>
              <a:t>Medienzuführungen: 1 x manueller Einzug – 1 Rolle</a:t>
            </a:r>
          </a:p>
          <a:p>
            <a:r>
              <a:rPr lang="de-DE" dirty="0"/>
              <a:t>Max. Druckbreite: 56 mm 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Produktzertifizierungen: </a:t>
            </a:r>
            <a:r>
              <a:rPr lang="de-DE" dirty="0"/>
              <a:t>FCC Klasse B bescheinigt, TÜV, TÜV GS, C-Tick, IEC 60950, CB, FCC Part 15, FCC, </a:t>
            </a:r>
            <a:r>
              <a:rPr lang="de-DE" dirty="0" err="1"/>
              <a:t>RoHS</a:t>
            </a:r>
            <a:r>
              <a:rPr lang="de-DE" dirty="0"/>
              <a:t>, </a:t>
            </a:r>
            <a:r>
              <a:rPr lang="de-DE" dirty="0" err="1"/>
              <a:t>cTUVus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Druck ca. 5 Sekunden nach Druckbefehl</a:t>
            </a:r>
          </a:p>
          <a:p>
            <a:pPr marL="0" indent="0">
              <a:buNone/>
            </a:pPr>
            <a:r>
              <a:rPr lang="de-DE" dirty="0"/>
              <a:t>Inkl. Netzadapter und Software</a:t>
            </a:r>
          </a:p>
        </p:txBody>
      </p:sp>
    </p:spTree>
    <p:extLst>
      <p:ext uri="{BB962C8B-B14F-4D97-AF65-F5344CB8AC3E}">
        <p14:creationId xmlns:p14="http://schemas.microsoft.com/office/powerpoint/2010/main" val="35227442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6A32925-D297-496C-BD1B-5A2C26F9584A}"/>
              </a:ext>
            </a:extLst>
          </p:cNvPr>
          <p:cNvSpPr/>
          <p:nvPr/>
        </p:nvSpPr>
        <p:spPr>
          <a:xfrm>
            <a:off x="0" y="610259"/>
            <a:ext cx="12192000" cy="6233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F40E00-BE8D-476A-BCD6-D5EC76D0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303" y="3014345"/>
            <a:ext cx="3579394" cy="829310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Workshopteil</a:t>
            </a:r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691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92DC4-BDFF-464C-AC65-F51DCFBB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892" y="603251"/>
            <a:ext cx="10596880" cy="829310"/>
          </a:xfrm>
        </p:spPr>
        <p:txBody>
          <a:bodyPr/>
          <a:lstStyle/>
          <a:p>
            <a:r>
              <a:rPr lang="de-DE" dirty="0"/>
              <a:t>Workshop - Aufgaben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F02D3A-9BB0-4AAC-81AC-38A058BC2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Schaut euch das YT- Video zum Thema „Produkte anlegen und verwalten“ an.</a:t>
            </a:r>
            <a:br>
              <a:rPr lang="de-DE" dirty="0"/>
            </a:br>
            <a:r>
              <a:rPr lang="de-DE" dirty="0">
                <a:hlinkClick r:id="rId2"/>
              </a:rPr>
              <a:t>https://www.youtube.com/watch?v=mYx_HWAYk7k</a:t>
            </a:r>
            <a:endParaRPr lang="de-DE" dirty="0"/>
          </a:p>
          <a:p>
            <a:r>
              <a:rPr lang="de-DE" dirty="0"/>
              <a:t>Macht alle Übungen von den Übungsbeispielen fertig.</a:t>
            </a:r>
          </a:p>
          <a:p>
            <a:r>
              <a:rPr lang="de-DE" dirty="0"/>
              <a:t>Legt einen oder mehrere Artikel zu eurem Online-Shop an (Übung macht den Meister ;-)).</a:t>
            </a:r>
          </a:p>
          <a:p>
            <a:r>
              <a:rPr lang="de-DE" dirty="0"/>
              <a:t>Legt einen oder mehrere Artikel + Artikelvarianten an.</a:t>
            </a:r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ECC1ABF-D3CE-43ED-9505-C9D85A7161FC}"/>
              </a:ext>
            </a:extLst>
          </p:cNvPr>
          <p:cNvSpPr/>
          <p:nvPr/>
        </p:nvSpPr>
        <p:spPr>
          <a:xfrm>
            <a:off x="0" y="711202"/>
            <a:ext cx="1132114" cy="6342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307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A07DF-8B1D-4C76-A516-5BF82AEE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3AF4BB-F996-451E-80C2-1C8AAC3BC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Word-Press Grundlagen</a:t>
            </a:r>
          </a:p>
          <a:p>
            <a:r>
              <a:rPr lang="de-DE" dirty="0"/>
              <a:t>Was ist WooCommerce</a:t>
            </a:r>
          </a:p>
          <a:p>
            <a:r>
              <a:rPr lang="de-DE" dirty="0"/>
              <a:t>WooCommerce einrichten </a:t>
            </a:r>
          </a:p>
          <a:p>
            <a:r>
              <a:rPr lang="de-DE" dirty="0"/>
              <a:t>Produkte anlegen</a:t>
            </a:r>
          </a:p>
          <a:p>
            <a:r>
              <a:rPr lang="de-DE" dirty="0"/>
              <a:t>Varianten anlegen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9303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6A32925-D297-496C-BD1B-5A2C26F9584A}"/>
              </a:ext>
            </a:extLst>
          </p:cNvPr>
          <p:cNvSpPr/>
          <p:nvPr/>
        </p:nvSpPr>
        <p:spPr>
          <a:xfrm>
            <a:off x="0" y="609600"/>
            <a:ext cx="12192000" cy="6233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F40E00-BE8D-476A-BCD6-D5EC76D0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449" y="3014345"/>
            <a:ext cx="6276500" cy="829310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Wordpress</a:t>
            </a:r>
            <a:r>
              <a:rPr lang="de-DE" dirty="0">
                <a:solidFill>
                  <a:schemeClr val="bg1"/>
                </a:solidFill>
              </a:rPr>
              <a:t> Grundlagen</a:t>
            </a:r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4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A6C7D7B-48E1-2CD9-9284-35E43F8364EC}"/>
              </a:ext>
            </a:extLst>
          </p:cNvPr>
          <p:cNvSpPr txBox="1">
            <a:spLocks/>
          </p:cNvSpPr>
          <p:nvPr/>
        </p:nvSpPr>
        <p:spPr>
          <a:xfrm>
            <a:off x="756920" y="603251"/>
            <a:ext cx="10596880" cy="8293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Karla SemiBold" panose="020B0004030503030003" pitchFamily="34" charset="0"/>
                <a:ea typeface="+mj-ea"/>
                <a:cs typeface="+mj-cs"/>
              </a:defRPr>
            </a:lvl1pPr>
          </a:lstStyle>
          <a:p>
            <a:r>
              <a:rPr lang="de-DE" dirty="0" err="1"/>
              <a:t>Wordpress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20D0978-E624-6DFC-038B-5FBD53660565}"/>
              </a:ext>
            </a:extLst>
          </p:cNvPr>
          <p:cNvSpPr txBox="1">
            <a:spLocks/>
          </p:cNvSpPr>
          <p:nvPr/>
        </p:nvSpPr>
        <p:spPr>
          <a:xfrm>
            <a:off x="838200" y="1432561"/>
            <a:ext cx="8829584" cy="40602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rla" panose="020B000403050303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rla" panose="020B000403050303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panose="020B000403050303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panose="020B000403050303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panose="020B000403050303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Das beliebteste Content-Management-System der Welt!</a:t>
            </a:r>
          </a:p>
          <a:p>
            <a:r>
              <a:rPr lang="de-DE" dirty="0"/>
              <a:t>Es ist gratis, aber die hunderten (professionell sinnvollen) Plug-Ins dazu sind es zum größten Teil nicht.</a:t>
            </a:r>
          </a:p>
          <a:p>
            <a:r>
              <a:rPr lang="de-DE" dirty="0"/>
              <a:t>Wir beschränken uns im Wesentlichen bei den Funktionen innerhalb von </a:t>
            </a:r>
            <a:r>
              <a:rPr lang="de-DE" dirty="0" err="1"/>
              <a:t>Wordpress</a:t>
            </a:r>
            <a:r>
              <a:rPr lang="de-DE" dirty="0"/>
              <a:t> auf die Nutzung von WooCommerce!</a:t>
            </a:r>
          </a:p>
          <a:p>
            <a:r>
              <a:rPr lang="de-DE" dirty="0"/>
              <a:t>Log-In auf unserer Demo-</a:t>
            </a:r>
            <a:r>
              <a:rPr lang="de-DE" dirty="0" err="1"/>
              <a:t>Wordpress</a:t>
            </a:r>
            <a:r>
              <a:rPr lang="de-DE" dirty="0"/>
              <a:t>-Site: </a:t>
            </a:r>
            <a:r>
              <a:rPr lang="de-DE" i="1" dirty="0"/>
              <a:t>Benutzername: </a:t>
            </a:r>
            <a:r>
              <a:rPr lang="de-DE" i="1" dirty="0" err="1"/>
              <a:t>TN1</a:t>
            </a:r>
            <a:r>
              <a:rPr lang="de-DE" dirty="0"/>
              <a:t> </a:t>
            </a:r>
            <a:r>
              <a:rPr lang="de-DE" dirty="0" err="1"/>
              <a:t>bzw</a:t>
            </a:r>
            <a:r>
              <a:rPr lang="de-DE" dirty="0"/>
              <a:t> </a:t>
            </a:r>
            <a:r>
              <a:rPr lang="de-DE" i="1" dirty="0" err="1"/>
              <a:t>TN2</a:t>
            </a:r>
            <a:r>
              <a:rPr lang="de-DE" dirty="0"/>
              <a:t> und </a:t>
            </a:r>
            <a:r>
              <a:rPr lang="de-DE" i="1" dirty="0"/>
              <a:t>PW: </a:t>
            </a:r>
            <a:r>
              <a:rPr lang="de-DE" i="1" dirty="0" err="1"/>
              <a:t>Yse4$rfvcx</a:t>
            </a:r>
            <a:br>
              <a:rPr lang="de-DE" dirty="0"/>
            </a:br>
            <a:r>
              <a:rPr lang="de-DE" dirty="0"/>
              <a:t>hier anmelden: </a:t>
            </a:r>
            <a:r>
              <a:rPr lang="de-AT" dirty="0">
                <a:hlinkClick r:id="rId2"/>
              </a:rPr>
              <a:t>https://blizzwerk.de/wp-admin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60857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6A32925-D297-496C-BD1B-5A2C26F9584A}"/>
              </a:ext>
            </a:extLst>
          </p:cNvPr>
          <p:cNvSpPr/>
          <p:nvPr/>
        </p:nvSpPr>
        <p:spPr>
          <a:xfrm>
            <a:off x="0" y="609600"/>
            <a:ext cx="12192000" cy="6233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F40E00-BE8D-476A-BCD6-D5EC76D0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449" y="3014345"/>
            <a:ext cx="6276500" cy="82931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Was ist WooCommerce?</a:t>
            </a:r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6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9EC43-A68F-4938-BF46-2A8005D10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WooCommerce?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DC7C49-B31E-493E-95D7-ECAD322B7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73164" cy="2551066"/>
          </a:xfrm>
        </p:spPr>
        <p:txBody>
          <a:bodyPr/>
          <a:lstStyle/>
          <a:p>
            <a:r>
              <a:rPr lang="de-DE" dirty="0"/>
              <a:t>eShop-Lösung</a:t>
            </a:r>
          </a:p>
          <a:p>
            <a:r>
              <a:rPr lang="de-DE" dirty="0"/>
              <a:t>Ein Plug-In, das in </a:t>
            </a:r>
            <a:r>
              <a:rPr lang="de-DE" dirty="0" err="1"/>
              <a:t>Wordpress</a:t>
            </a:r>
            <a:r>
              <a:rPr lang="de-DE" dirty="0"/>
              <a:t> integriert wird</a:t>
            </a:r>
          </a:p>
          <a:p>
            <a:r>
              <a:rPr lang="de-DE" dirty="0"/>
              <a:t>Gewährleistet den reibungslosen Ablauf von online-Geschäftsprozessen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E0D3982-9A31-9629-219A-C71E25997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0" y="1317568"/>
            <a:ext cx="1403758" cy="140375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BEC6785-B682-49D5-98CF-46E80974D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091" y="3309888"/>
            <a:ext cx="4044237" cy="1996947"/>
          </a:xfrm>
          <a:prstGeom prst="rect">
            <a:avLst/>
          </a:prstGeom>
        </p:spPr>
      </p:pic>
      <p:sp>
        <p:nvSpPr>
          <p:cNvPr id="9" name="Pfeil: nach oben gekrümmt 8">
            <a:extLst>
              <a:ext uri="{FF2B5EF4-FFF2-40B4-BE49-F238E27FC236}">
                <a16:creationId xmlns:a16="http://schemas.microsoft.com/office/drawing/2014/main" id="{8B3BB0E2-5E24-D409-FB24-F26173BD656F}"/>
              </a:ext>
            </a:extLst>
          </p:cNvPr>
          <p:cNvSpPr/>
          <p:nvPr/>
        </p:nvSpPr>
        <p:spPr>
          <a:xfrm rot="13808539">
            <a:off x="8865170" y="1838389"/>
            <a:ext cx="1744910" cy="82931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4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1746</Words>
  <Application>Microsoft Macintosh PowerPoint</Application>
  <PresentationFormat>Breitbild</PresentationFormat>
  <Paragraphs>150</Paragraphs>
  <Slides>45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53" baseType="lpstr">
      <vt:lpstr>Arial</vt:lpstr>
      <vt:lpstr>Calibri</vt:lpstr>
      <vt:lpstr>Google Sans</vt:lpstr>
      <vt:lpstr>Karla</vt:lpstr>
      <vt:lpstr>Karla Light</vt:lpstr>
      <vt:lpstr>Karla SemiBold</vt:lpstr>
      <vt:lpstr>Wingdings</vt:lpstr>
      <vt:lpstr>Office</vt:lpstr>
      <vt:lpstr>E-Commerce Kaufmann/-frau</vt:lpstr>
      <vt:lpstr>Organisatorisches</vt:lpstr>
      <vt:lpstr>Organisatorisches</vt:lpstr>
      <vt:lpstr>Organisatorisches</vt:lpstr>
      <vt:lpstr>Agenda</vt:lpstr>
      <vt:lpstr>Wordpress Grundlagen</vt:lpstr>
      <vt:lpstr>PowerPoint-Präsentation</vt:lpstr>
      <vt:lpstr>Was ist WooCommerce?</vt:lpstr>
      <vt:lpstr>Was ist WooCommerce?</vt:lpstr>
      <vt:lpstr>E-Commerce Software vs. ERP Systeme </vt:lpstr>
      <vt:lpstr>Wichtige Funktionen von WooCommerce I</vt:lpstr>
      <vt:lpstr>Wichtige Funktionen von WooCommerce II</vt:lpstr>
      <vt:lpstr>WooCommerce einrichten</vt:lpstr>
      <vt:lpstr>WooCommerce aufrufen</vt:lpstr>
      <vt:lpstr>WooCommerce ist ein „Programm in einem Programm“, das zahlreiche Unterpunkte hat. Es verzahnt sich nahtlos in Wordpress!</vt:lpstr>
      <vt:lpstr>Login ändern</vt:lpstr>
      <vt:lpstr>Produkt anlegen</vt:lpstr>
      <vt:lpstr>PowerPoint-Präsentation</vt:lpstr>
      <vt:lpstr>PowerPoint-Präsentation</vt:lpstr>
      <vt:lpstr>PowerPoint-Präsentation</vt:lpstr>
      <vt:lpstr>Varianten anlegen</vt:lpstr>
      <vt:lpstr>Was sind Varianten?</vt:lpstr>
      <vt:lpstr>Varianten anlegen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Übung 1 – aus dem Übungsbuch</vt:lpstr>
      <vt:lpstr>Übung 1 – aus dem Übungsbuch</vt:lpstr>
      <vt:lpstr>Übung 1 – aus dem Übungsbuch</vt:lpstr>
      <vt:lpstr>Workshopteil</vt:lpstr>
      <vt:lpstr>Workshop - Aufgaben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Marketing</dc:title>
  <dc:creator>Laptopkurs038</dc:creator>
  <cp:lastModifiedBy>Amanda-Maria Einspieler</cp:lastModifiedBy>
  <cp:revision>131</cp:revision>
  <dcterms:created xsi:type="dcterms:W3CDTF">2023-02-17T11:34:18Z</dcterms:created>
  <dcterms:modified xsi:type="dcterms:W3CDTF">2025-11-28T09:59:11Z</dcterms:modified>
</cp:coreProperties>
</file>